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95" r:id="rId1"/>
    <p:sldMasterId id="2147484307" r:id="rId2"/>
    <p:sldMasterId id="2147484319" r:id="rId3"/>
    <p:sldMasterId id="2147484282" r:id="rId4"/>
  </p:sldMasterIdLst>
  <p:notesMasterIdLst>
    <p:notesMasterId r:id="rId32"/>
  </p:notesMasterIdLst>
  <p:handoutMasterIdLst>
    <p:handoutMasterId r:id="rId33"/>
  </p:handoutMasterIdLst>
  <p:sldIdLst>
    <p:sldId id="610" r:id="rId5"/>
    <p:sldId id="625" r:id="rId6"/>
    <p:sldId id="626" r:id="rId7"/>
    <p:sldId id="641" r:id="rId8"/>
    <p:sldId id="639" r:id="rId9"/>
    <p:sldId id="638" r:id="rId10"/>
    <p:sldId id="640" r:id="rId11"/>
    <p:sldId id="643" r:id="rId12"/>
    <p:sldId id="632" r:id="rId13"/>
    <p:sldId id="633" r:id="rId14"/>
    <p:sldId id="635" r:id="rId15"/>
    <p:sldId id="637" r:id="rId16"/>
    <p:sldId id="612" r:id="rId17"/>
    <p:sldId id="613" r:id="rId18"/>
    <p:sldId id="617" r:id="rId19"/>
    <p:sldId id="616" r:id="rId20"/>
    <p:sldId id="618" r:id="rId21"/>
    <p:sldId id="619" r:id="rId22"/>
    <p:sldId id="620" r:id="rId23"/>
    <p:sldId id="623" r:id="rId24"/>
    <p:sldId id="621" r:id="rId25"/>
    <p:sldId id="622" r:id="rId26"/>
    <p:sldId id="624" r:id="rId27"/>
    <p:sldId id="644" r:id="rId28"/>
    <p:sldId id="636" r:id="rId29"/>
    <p:sldId id="642" r:id="rId30"/>
    <p:sldId id="645" r:id="rId31"/>
  </p:sldIdLst>
  <p:sldSz cx="10058400" cy="7772400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0066A4"/>
    <a:srgbClr val="2A08B8"/>
    <a:srgbClr val="5F5F5F"/>
    <a:srgbClr val="FFFFFF"/>
    <a:srgbClr val="EAEAEA"/>
    <a:srgbClr val="C0C0C0"/>
    <a:srgbClr val="ED7811"/>
    <a:srgbClr val="00FF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3500" autoAdjust="0"/>
  </p:normalViewPr>
  <p:slideViewPr>
    <p:cSldViewPr>
      <p:cViewPr>
        <p:scale>
          <a:sx n="70" d="100"/>
          <a:sy n="70" d="100"/>
        </p:scale>
        <p:origin x="-540" y="-32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17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5094"/>
    </p:cViewPr>
  </p:sorterViewPr>
  <p:notesViewPr>
    <p:cSldViewPr>
      <p:cViewPr varScale="1">
        <p:scale>
          <a:sx n="83" d="100"/>
          <a:sy n="83" d="100"/>
        </p:scale>
        <p:origin x="-319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vert="horz" wrap="square" lIns="48288" tIns="48288" rIns="48288" bIns="4828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888" y="0"/>
            <a:ext cx="3135312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vert="horz" wrap="square" lIns="48288" tIns="48288" rIns="48288" bIns="4828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5313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vert="horz" wrap="square" lIns="48288" tIns="48288" rIns="48288" bIns="4828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888" y="9104313"/>
            <a:ext cx="3135312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vert="horz" wrap="square" lIns="48288" tIns="48288" rIns="48288" bIns="4828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9924580-C830-428F-B1C3-58D26C99D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27150" y="720725"/>
            <a:ext cx="46609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8C42DE9-0CA0-49B9-B901-10D4E9FFA55C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C52F1-DF0E-4038-8C7B-B3A4CD47A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227E670-C377-43F7-877F-6936F09E6375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3AC1F-450F-4FEF-97B9-F8E1AEFB1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A1EF-A2A4-428E-8D09-886D22A51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533400" y="304800"/>
            <a:ext cx="8991600" cy="129540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 defTabSz="457200" eaLnBrk="0" hangingPunct="0">
              <a:defRPr/>
            </a:pPr>
            <a:endParaRPr lang="en-US" sz="4400" dirty="0">
              <a:solidFill>
                <a:srgbClr val="2962A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baseline="0">
                <a:latin typeface="Century Gothic" pitchFamily="34" charset="0"/>
              </a:defRPr>
            </a:lvl1pPr>
            <a:lvl2pPr>
              <a:buClr>
                <a:schemeClr val="accent5">
                  <a:lumMod val="50000"/>
                </a:schemeClr>
              </a:buClr>
              <a:defRPr baseline="0">
                <a:latin typeface="Century Gothic" pitchFamily="34" charset="0"/>
              </a:defRPr>
            </a:lvl2pPr>
            <a:lvl3pPr>
              <a:buClr>
                <a:schemeClr val="accent5">
                  <a:lumMod val="50000"/>
                </a:schemeClr>
              </a:buClr>
              <a:defRPr baseline="0">
                <a:latin typeface="Century Gothic" pitchFamily="34" charset="0"/>
              </a:defRPr>
            </a:lvl3pPr>
            <a:lvl4pPr>
              <a:buClr>
                <a:schemeClr val="accent5">
                  <a:lumMod val="50000"/>
                </a:schemeClr>
              </a:buClr>
              <a:defRPr baseline="0">
                <a:latin typeface="Century Gothic" pitchFamily="34" charset="0"/>
              </a:defRPr>
            </a:lvl4pPr>
            <a:lvl5pPr>
              <a:buClr>
                <a:schemeClr val="accent5">
                  <a:lumMod val="50000"/>
                </a:schemeClr>
              </a:buClr>
              <a:defRPr baseline="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243E7AB-261F-4A49-8ACF-DF9589AB2BA1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5AD5-5299-41D7-9A49-56399BF5B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4625-990D-41CE-ADA6-3C096BCEE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E402-69AE-459B-AECA-3F6A3C124C36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C11C-9257-42A1-BB15-A0C50E69B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 baseline="0">
                <a:solidFill>
                  <a:srgbClr val="0066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2C2B-37C2-4DFC-8737-642BC5B47A23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AD20-80F1-4180-BBC2-7B6B71EBC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D0B0-3072-4EB0-9004-3A639A224B07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4437-FE21-4716-8A7D-50848567F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4A28-AA1D-4593-A778-C3FC724E4A3B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E07C-7B3F-40F5-AFA8-057E40535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7B1A-B469-4282-92C8-D4EC0BA9ACB5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1D11-D7B9-480D-B52C-1F27091CA9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A4A1-822D-45E6-8125-7FC6E0DF73E1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4F9D-0B1E-48BB-8F65-B980658F0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ABE5-618E-443A-8F7B-938241463AFC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5596-EC2E-4EF8-8A9D-F96984E37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B05F-F5A6-4D9E-9C8E-7A365BBBADD0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008E-C59D-4382-BFED-C2CBC8B4C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A57B-278C-4E70-B7A4-DEBFA51226D2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01CD-0F10-444F-9BAA-B2B96A3FA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 baseline="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E9DC35-EA68-4DAF-BFBC-8BB1D4D6136D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ED2F-0CFE-48C6-8F8A-611F74990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923D-0B73-472D-9C91-BD58B766C7C2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01A4-AFD4-4DDB-A14C-C65B45142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BA1E-CC57-4FD6-8D6B-53C08177A600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6DD4-2CCD-4450-A532-B5C1555F2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6AAC-41E7-4300-9BFA-72BD461C9156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99B4-2336-4175-A138-0A84C4AB5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4D11-2344-455C-94B6-51F4E6C0EA18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AE6B-DC34-4BD8-AE33-2F2E04A93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C969-FEC4-4F51-B7E4-47193D28F4F1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A76C-F0E9-458A-875D-9C10551B7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F5EC-6A54-4E44-92A9-79DEA2210C6A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2D17-EE26-497B-9D33-BCE218D8E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2E14-36DD-4E5D-8D5E-B80451A40A44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4B1E-49DA-4F7A-AC4E-BD5CBD74E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604F-48ED-482C-8F3E-C354F402D302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0554-096F-4D9E-8A3B-04B97178D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B79E-1404-4E91-B0CA-3C71C4FB9FCE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F880-105F-4F4F-9D12-756A33EEB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1884-0399-466D-A5E8-A228645DC459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1270-C657-4753-B606-5615CDA01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533400" y="304800"/>
            <a:ext cx="8991600" cy="129540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 defTabSz="457200" eaLnBrk="0" hangingPunct="0">
              <a:defRPr/>
            </a:pPr>
            <a:endParaRPr lang="en-US" sz="4400" dirty="0">
              <a:solidFill>
                <a:srgbClr val="2962A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9DE243E-0FE5-4974-A2CD-0F0B822E2BDC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7A78-1AF8-44CF-8380-65212B392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7B7B-95D0-4BA2-B490-0DBB2D2C61A9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C5E3-BF43-4966-9ABC-F8B12E386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EE6A-DA38-4A1C-A38A-8B4545E5C812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4845-02B4-471D-AC63-EE98F62FD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75A8-4850-4A9D-94C2-AA51D7B2FABC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141B-9162-480C-AB31-FA99CA4CC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48CD-B8A5-488E-9AA8-079D7657415D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E226-E231-4827-B2EC-418713CAB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01D9-FCBF-4D41-8FD7-19E124A233F4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1082-CBF5-4101-9894-9F6873035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957F-47E5-4B9C-AAC7-A74213DCC606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F611-3E15-4EB2-A7D2-019B1204F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8A3D-C52E-4455-967C-B8D9F70CEE65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EE61-2885-4BDB-BE31-330831A0A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3736-2BDB-448A-A584-01AE3C59775E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5E52-BB65-4778-832B-B960CE967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F90D-2108-4D9E-A03A-95749CED2590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41AE-60D6-4061-BB91-C28FC0117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533400" y="304800"/>
            <a:ext cx="8991600" cy="129540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 defTabSz="457200" eaLnBrk="0" hangingPunct="0">
              <a:defRPr/>
            </a:pPr>
            <a:endParaRPr lang="en-US" sz="4400" dirty="0">
              <a:solidFill>
                <a:srgbClr val="2962A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8A7DF5D-18C8-416B-A665-C368CEFE522D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6AF2-BB7A-4FA2-AA53-ADF454657E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533400" y="304800"/>
            <a:ext cx="8991600" cy="1295400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 defTabSz="457200" eaLnBrk="0" hangingPunct="0">
              <a:defRPr/>
            </a:pPr>
            <a:endParaRPr lang="en-US" sz="4400" dirty="0">
              <a:solidFill>
                <a:srgbClr val="2962A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4CFFC6D-5461-4709-92C7-11285C66D991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E31E-44CF-485E-A74D-B254D6269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C057283-E041-4107-8A65-791A2560CB2C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A794-C5BC-4D86-9301-D35338A40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9C5611C-125C-4FC3-B0CE-4B3C02A5D7A4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7225-B261-4D8B-8F8F-9298F8A04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7204075"/>
            <a:ext cx="2544763" cy="41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0BE4CD-E7A8-4F53-A6A2-7E0C33199DA0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FFB4-24F0-4150-8C19-AABEC2E50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7467600"/>
            <a:ext cx="2667000" cy="246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lIns="45720" rIns="45720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© </a:t>
            </a:r>
            <a:r>
              <a:rPr lang="en-US" sz="1000" dirty="0" smtClean="0">
                <a:solidFill>
                  <a:srgbClr val="595959"/>
                </a:solidFill>
                <a:ea typeface="ＭＳ Ｐゴシック" pitchFamily="34" charset="-128"/>
              </a:rPr>
              <a:t>2011 </a:t>
            </a: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e-Work.com, Inc.    Confidential</a:t>
            </a: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304801" y="7467600"/>
            <a:ext cx="7086600" cy="0"/>
          </a:xfrm>
          <a:prstGeom prst="line">
            <a:avLst/>
          </a:prstGeom>
          <a:noFill/>
          <a:ln w="25400">
            <a:solidFill>
              <a:srgbClr val="0066A4"/>
            </a:solidFill>
            <a:round/>
            <a:headEnd type="none" w="sm" len="sm"/>
            <a:tailEnd/>
          </a:ln>
          <a:effectLst/>
        </p:spPr>
        <p:txBody>
          <a:bodyPr lIns="45720" rIns="45720"/>
          <a:lstStyle/>
          <a:p>
            <a:pPr eaLnBrk="0" hangingPunct="0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11" name="Picture 10" descr="New Horizontal Logo 2011 - PNG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467600" y="7010400"/>
            <a:ext cx="2172125" cy="579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  <p:sldLayoutId id="2147489527" r:id="rId6"/>
    <p:sldLayoutId id="2147489528" r:id="rId7"/>
    <p:sldLayoutId id="2147489529" r:id="rId8"/>
    <p:sldLayoutId id="2147489530" r:id="rId9"/>
    <p:sldLayoutId id="2147489531" r:id="rId10"/>
    <p:sldLayoutId id="2147489532" r:id="rId11"/>
    <p:sldLayoutId id="2147489533" r:id="rId12"/>
    <p:sldLayoutId id="2147489534" r:id="rId13"/>
    <p:sldLayoutId id="214748948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 baseline="0">
          <a:solidFill>
            <a:srgbClr val="0066A4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34038"/>
          </a:solidFill>
          <a:latin typeface="Century Gothic" pitchFamily="34" charset="0"/>
          <a:ea typeface="MS PGothic" pitchFamily="34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34038"/>
          </a:solidFill>
          <a:latin typeface="Century Gothic" pitchFamily="34" charset="0"/>
          <a:ea typeface="MS PGothic" pitchFamily="34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34038"/>
          </a:solidFill>
          <a:latin typeface="Century Gothic" pitchFamily="34" charset="0"/>
          <a:ea typeface="MS PGothic" pitchFamily="34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34038"/>
          </a:solidFill>
          <a:latin typeface="Century Gothic" pitchFamily="34" charset="0"/>
          <a:ea typeface="MS PGothic" pitchFamily="34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CB5E2"/>
        </a:buClr>
        <a:buFont typeface="Arial" pitchFamily="34" charset="0"/>
        <a:buChar char="•"/>
        <a:defRPr sz="3200" kern="1200">
          <a:solidFill>
            <a:srgbClr val="78816C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8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4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0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0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304800" y="7467600"/>
            <a:ext cx="2667000" cy="246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lIns="45720" rIns="45720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© </a:t>
            </a:r>
            <a:r>
              <a:rPr lang="en-US" sz="1000" dirty="0" smtClean="0">
                <a:solidFill>
                  <a:srgbClr val="595959"/>
                </a:solidFill>
                <a:ea typeface="ＭＳ Ｐゴシック" pitchFamily="34" charset="-128"/>
              </a:rPr>
              <a:t>2011 </a:t>
            </a: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e-Work.com, Inc.    Confidential</a:t>
            </a:r>
          </a:p>
        </p:txBody>
      </p:sp>
      <p:sp>
        <p:nvSpPr>
          <p:cNvPr id="5" name="Line 35"/>
          <p:cNvSpPr>
            <a:spLocks noChangeShapeType="1"/>
          </p:cNvSpPr>
          <p:nvPr userDrawn="1"/>
        </p:nvSpPr>
        <p:spPr bwMode="auto">
          <a:xfrm>
            <a:off x="304801" y="7467600"/>
            <a:ext cx="7086600" cy="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 type="none" w="sm" len="sm"/>
            <a:tailEnd/>
          </a:ln>
          <a:effectLst/>
        </p:spPr>
        <p:txBody>
          <a:bodyPr lIns="45720" rIns="45720"/>
          <a:lstStyle/>
          <a:p>
            <a:pPr eaLnBrk="0" hangingPunct="0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6" name="Picture 5" descr="New Horizontal Logo 2011 - PNG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7600" y="7010400"/>
            <a:ext cx="2172125" cy="579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88" r:id="rId1"/>
    <p:sldLayoutId id="2147489489" r:id="rId2"/>
    <p:sldLayoutId id="2147489490" r:id="rId3"/>
    <p:sldLayoutId id="2147489491" r:id="rId4"/>
    <p:sldLayoutId id="2147489492" r:id="rId5"/>
    <p:sldLayoutId id="2147489493" r:id="rId6"/>
    <p:sldLayoutId id="2147489494" r:id="rId7"/>
    <p:sldLayoutId id="2147489495" r:id="rId8"/>
    <p:sldLayoutId id="2147489496" r:id="rId9"/>
    <p:sldLayoutId id="2147489497" r:id="rId10"/>
    <p:sldLayoutId id="214748949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6A4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6798628-E9F8-4BFA-BEC6-349B8445266C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98DDBDC-D88C-4B76-8AD8-FF14CEEB2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304800" y="7467600"/>
            <a:ext cx="2667000" cy="246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lIns="45720" rIns="45720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© </a:t>
            </a:r>
            <a:r>
              <a:rPr lang="en-US" sz="1000" dirty="0" smtClean="0">
                <a:solidFill>
                  <a:srgbClr val="595959"/>
                </a:solidFill>
                <a:ea typeface="ＭＳ Ｐゴシック" pitchFamily="34" charset="-128"/>
              </a:rPr>
              <a:t>2011 </a:t>
            </a: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e-Work.com, Inc.    Confidential</a:t>
            </a:r>
          </a:p>
        </p:txBody>
      </p:sp>
      <p:sp>
        <p:nvSpPr>
          <p:cNvPr id="8" name="Line 35"/>
          <p:cNvSpPr>
            <a:spLocks noChangeShapeType="1"/>
          </p:cNvSpPr>
          <p:nvPr userDrawn="1"/>
        </p:nvSpPr>
        <p:spPr bwMode="auto">
          <a:xfrm>
            <a:off x="304801" y="7467600"/>
            <a:ext cx="7086600" cy="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 type="none" w="sm" len="sm"/>
            <a:tailEnd/>
          </a:ln>
          <a:effectLst/>
        </p:spPr>
        <p:txBody>
          <a:bodyPr lIns="45720" rIns="45720"/>
          <a:lstStyle/>
          <a:p>
            <a:pPr eaLnBrk="0" hangingPunct="0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9" name="Picture 8" descr="New Horizontal Logo 2011 - PNG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7600" y="7010400"/>
            <a:ext cx="2172125" cy="579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9" r:id="rId1"/>
    <p:sldLayoutId id="2147489500" r:id="rId2"/>
    <p:sldLayoutId id="2147489501" r:id="rId3"/>
    <p:sldLayoutId id="2147489502" r:id="rId4"/>
    <p:sldLayoutId id="2147489503" r:id="rId5"/>
    <p:sldLayoutId id="2147489504" r:id="rId6"/>
    <p:sldLayoutId id="2147489505" r:id="rId7"/>
    <p:sldLayoutId id="2147489506" r:id="rId8"/>
    <p:sldLayoutId id="2147489507" r:id="rId9"/>
    <p:sldLayoutId id="2147489508" r:id="rId10"/>
    <p:sldLayoutId id="214748950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6A4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78816C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3200" kern="1200">
          <a:solidFill>
            <a:srgbClr val="78816C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8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4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0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000" kern="1200">
          <a:solidFill>
            <a:srgbClr val="78816C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9644EA8-C6D2-46E8-87FE-39F5F5662F18}" type="datetime1">
              <a:rPr lang="en-US"/>
              <a:pPr>
                <a:defRPr/>
              </a:pPr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0D000D4-78D6-4E20-A7DD-6234F6A85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304800" y="7467600"/>
            <a:ext cx="2667000" cy="246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lIns="45720" rIns="45720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© </a:t>
            </a:r>
            <a:r>
              <a:rPr lang="en-US" sz="1000" dirty="0" smtClean="0">
                <a:solidFill>
                  <a:srgbClr val="595959"/>
                </a:solidFill>
                <a:ea typeface="ＭＳ Ｐゴシック" pitchFamily="34" charset="-128"/>
              </a:rPr>
              <a:t>2011 </a:t>
            </a:r>
            <a:r>
              <a:rPr lang="en-US" sz="1000" dirty="0">
                <a:solidFill>
                  <a:srgbClr val="595959"/>
                </a:solidFill>
                <a:ea typeface="ＭＳ Ｐゴシック" pitchFamily="34" charset="-128"/>
              </a:rPr>
              <a:t>e-Work.com, Inc.    Confidential</a:t>
            </a:r>
          </a:p>
        </p:txBody>
      </p:sp>
      <p:sp>
        <p:nvSpPr>
          <p:cNvPr id="8" name="Line 35"/>
          <p:cNvSpPr>
            <a:spLocks noChangeShapeType="1"/>
          </p:cNvSpPr>
          <p:nvPr userDrawn="1"/>
        </p:nvSpPr>
        <p:spPr bwMode="auto">
          <a:xfrm>
            <a:off x="304801" y="7467600"/>
            <a:ext cx="7086600" cy="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 type="none" w="sm" len="sm"/>
            <a:tailEnd/>
          </a:ln>
          <a:effectLst/>
        </p:spPr>
        <p:txBody>
          <a:bodyPr lIns="45720" rIns="45720"/>
          <a:lstStyle/>
          <a:p>
            <a:pPr eaLnBrk="0" hangingPunct="0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9" name="Picture 8" descr="New Horizontal Logo 2011 - PNG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7600" y="7010400"/>
            <a:ext cx="2172125" cy="579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10" r:id="rId1"/>
    <p:sldLayoutId id="2147489511" r:id="rId2"/>
    <p:sldLayoutId id="2147489512" r:id="rId3"/>
    <p:sldLayoutId id="2147489513" r:id="rId4"/>
    <p:sldLayoutId id="2147489514" r:id="rId5"/>
    <p:sldLayoutId id="2147489515" r:id="rId6"/>
    <p:sldLayoutId id="2147489516" r:id="rId7"/>
    <p:sldLayoutId id="2147489517" r:id="rId8"/>
    <p:sldLayoutId id="2147489518" r:id="rId9"/>
    <p:sldLayoutId id="2147489519" r:id="rId10"/>
    <p:sldLayoutId id="2147489520" r:id="rId11"/>
    <p:sldLayoutId id="214748952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22.xml"/><Relationship Id="rId10" Type="http://schemas.openxmlformats.org/officeDocument/2006/relationships/slide" Target="slide24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57200"/>
            <a:ext cx="8534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8436" name="Picture 5" descr="88295854.jpg"/>
          <p:cNvPicPr>
            <a:picLocks/>
          </p:cNvPicPr>
          <p:nvPr/>
        </p:nvPicPr>
        <p:blipFill>
          <a:blip r:embed="rId3" cstate="print">
            <a:lum bright="25000" contrast="-46000"/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work_v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752600"/>
            <a:ext cx="6346868" cy="5533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it Takes to “Evolve” an Organization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Develop a new work dynamic</a:t>
            </a:r>
          </a:p>
          <a:p>
            <a:r>
              <a:rPr lang="en-US" sz="2800" dirty="0" smtClean="0"/>
              <a:t>Facilitate of the transition</a:t>
            </a:r>
          </a:p>
          <a:p>
            <a:r>
              <a:rPr lang="en-US" sz="2800" dirty="0" smtClean="0"/>
              <a:t>Work and manage smarter</a:t>
            </a:r>
          </a:p>
          <a:p>
            <a:r>
              <a:rPr lang="en-US" sz="2800" dirty="0" smtClean="0"/>
              <a:t>Use technology as an intermediary</a:t>
            </a:r>
          </a:p>
          <a:p>
            <a:r>
              <a:rPr lang="en-US" sz="2800" dirty="0" smtClean="0"/>
              <a:t>Make spaces for smarter working</a:t>
            </a:r>
          </a:p>
          <a:p>
            <a:r>
              <a:rPr lang="en-US" sz="2800" dirty="0" smtClean="0"/>
              <a:t>Create structures to support freedom</a:t>
            </a:r>
          </a:p>
          <a:p>
            <a:r>
              <a:rPr lang="en-US" sz="2800" dirty="0" smtClean="0"/>
              <a:t>Support the Smart Workforce</a:t>
            </a:r>
            <a:endParaRPr lang="en-US" sz="2800" dirty="0"/>
          </a:p>
        </p:txBody>
      </p:sp>
      <p:pic>
        <p:nvPicPr>
          <p:cNvPr id="4" name="Picture 8" descr="Baker Botts Cante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943600"/>
            <a:ext cx="1952625" cy="12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aker Botts Cante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638800"/>
            <a:ext cx="2333625" cy="1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ker Botts Cante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0"/>
            <a:ext cx="2638425" cy="175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Baker Botts Cante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00600"/>
            <a:ext cx="3124200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aker Botts Cante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399" y="2438400"/>
            <a:ext cx="5532501" cy="36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 Features of the New Work Dynamic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897562" cy="5130800"/>
          </a:xfrm>
        </p:spPr>
        <p:txBody>
          <a:bodyPr/>
          <a:lstStyle/>
          <a:p>
            <a:r>
              <a:rPr lang="en-US" sz="2800" dirty="0" smtClean="0"/>
              <a:t>Culture based on trust</a:t>
            </a:r>
          </a:p>
          <a:p>
            <a:r>
              <a:rPr lang="en-US" sz="2800" dirty="0" smtClean="0"/>
              <a:t>Employees and managers all on the same side</a:t>
            </a:r>
          </a:p>
          <a:p>
            <a:r>
              <a:rPr lang="en-US" sz="2800" dirty="0" smtClean="0"/>
              <a:t>Employees become self-motivated</a:t>
            </a:r>
          </a:p>
          <a:p>
            <a:r>
              <a:rPr lang="en-US" sz="2800" dirty="0" smtClean="0"/>
              <a:t>Goal: Collaboration to happen naturally</a:t>
            </a:r>
          </a:p>
          <a:p>
            <a:r>
              <a:rPr lang="en-US" sz="2800" dirty="0" smtClean="0"/>
              <a:t>Measure results not presence</a:t>
            </a:r>
          </a:p>
          <a:p>
            <a:r>
              <a:rPr lang="en-US" sz="2800" dirty="0" smtClean="0"/>
              <a:t>Apply the process is with equality and consistency</a:t>
            </a:r>
            <a:endParaRPr lang="en-US" sz="2800" dirty="0"/>
          </a:p>
        </p:txBody>
      </p:sp>
      <p:pic>
        <p:nvPicPr>
          <p:cNvPr id="9" name="Picture 8" descr="aaarchitectureMidtownCurvedReflective03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600200"/>
            <a:ext cx="3424002" cy="471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657600" y="2819400"/>
            <a:ext cx="2351616" cy="1698894"/>
          </a:xfrm>
          <a:prstGeom prst="ellipse">
            <a:avLst/>
          </a:prstGeom>
          <a:solidFill>
            <a:srgbClr val="0066A4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01858" tIns="50929" rIns="101858" bIns="50929" anchor="ctr"/>
          <a:lstStyle/>
          <a:p>
            <a:pPr algn="ctr" defTabSz="1019175"/>
            <a:r>
              <a:rPr kumimoji="1" lang="en-US" sz="2200" b="1" dirty="0" smtClean="0"/>
              <a:t>Case Studies</a:t>
            </a:r>
            <a:endParaRPr kumimoji="1" lang="en-US" sz="2200" b="1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2971800" y="4190999"/>
            <a:ext cx="936950" cy="838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800600" y="4495800"/>
            <a:ext cx="15955" cy="990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654755" y="4267199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2438399" y="3657599"/>
            <a:ext cx="1183947" cy="38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 flipV="1">
            <a:off x="3597355" y="2590798"/>
            <a:ext cx="415192" cy="4365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654756" y="2285998"/>
            <a:ext cx="838199" cy="7486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5959555" y="3581399"/>
            <a:ext cx="1295400" cy="29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4800600" y="1600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749755" y="685799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2" action="ppaction://hlinksldjump"/>
              </a:rPr>
              <a:t>Case #1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Automobile Maker: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New National HQ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6019800" y="1219200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3" action="ppaction://hlinksldjump"/>
              </a:rPr>
              <a:t>Case #2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Insurance Company: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Hiring  Home-Based CSRs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7391400" y="2971800"/>
            <a:ext cx="2133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4" action="ppaction://hlinksldjump"/>
              </a:rPr>
              <a:t>Case #3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Medical Technology Manufacturer: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Align Workspace with Job Function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1463755" y="1142999"/>
            <a:ext cx="23175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5" action="ppaction://hlinksldjump"/>
              </a:rPr>
              <a:t>Case #8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Telecommunications Services &amp; Supplier: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Establish  Mobile-Friendly Workspaces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6172200" y="48006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6" action="ppaction://hlinksldjump"/>
              </a:rPr>
              <a:t>Case #4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Software Company: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Optimize Ability </a:t>
            </a:r>
            <a:b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to Compete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733800" y="5562600"/>
            <a:ext cx="2393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7" action="ppaction://hlinksldjump"/>
              </a:rPr>
              <a:t>Case #5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Metropolitan Area: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Expanding Regional Economic Development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54155" y="2895599"/>
            <a:ext cx="17079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8" action="ppaction://hlinksldjump"/>
              </a:rPr>
              <a:t>Case #7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Computer Equipment Manufacturer: 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New Flexible Organization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219200" y="4953000"/>
            <a:ext cx="23937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  <a:hlinkClick r:id="rId9" action="ppaction://hlinksldjump"/>
              </a:rPr>
              <a:t>Case #6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Telecom Equipment </a:t>
            </a:r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66A4"/>
                </a:solidFill>
                <a:latin typeface="Calibri" pitchFamily="34" charset="0"/>
              </a:rPr>
              <a:t>Manufacturer</a:t>
            </a:r>
            <a:endParaRPr lang="en-US" sz="1800" b="1" dirty="0" smtClean="0">
              <a:solidFill>
                <a:srgbClr val="0066A4"/>
              </a:solidFill>
              <a:latin typeface="Calibri" pitchFamily="34" charset="0"/>
            </a:endParaRP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Showcase Benefits of Mobility, Catalyst </a:t>
            </a:r>
            <a:b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for Change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6934200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66A4"/>
                </a:solidFill>
                <a:hlinkClick r:id="rId10" action="ppaction://hlinksldjump"/>
              </a:rPr>
              <a:t>Facilitating the Transition</a:t>
            </a:r>
            <a:endParaRPr lang="en-US" sz="1800" b="1" dirty="0">
              <a:solidFill>
                <a:srgbClr val="0066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Reduce real estate costs, improve productivity, maximize workplace efficiency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Occupy new headquarters building with less than 1:1 Ratio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Required managers and directors to submit a plan for reduced occupancy.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Cultural incongruence, strong management resistance, starting program from scratch.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 </a:t>
            </a:r>
            <a:r>
              <a:rPr lang="en-US" sz="2000" dirty="0" smtClean="0"/>
              <a:t>Resources put into project management, strong policy and procedures, opinion shift through manager training and workshop.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</a:t>
            </a:r>
            <a:r>
              <a:rPr lang="en-US" sz="2000" dirty="0" smtClean="0"/>
              <a:t> Cultural shift, successful move, program participation growth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9"/>
            <a:ext cx="3308350" cy="4621212"/>
          </a:xfrm>
        </p:spPr>
        <p:txBody>
          <a:bodyPr/>
          <a:lstStyle/>
          <a:p>
            <a:r>
              <a:rPr lang="en-US" sz="2400" dirty="0" smtClean="0"/>
              <a:t>Automobile Manufacturer: Move to New National Headquarters</a:t>
            </a:r>
            <a:endParaRPr lang="en-US" sz="2400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3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10" name="Picture 9" descr="aaarchitectureReflections01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76600"/>
            <a:ext cx="315543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Hire home-based CSRs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Quality labor pool within commuting distance shrinking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Extend recruiting reach to neighboring counties and state.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Has a close-knit “family” atmosphere, some management resistance, technology portability issues.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 </a:t>
            </a:r>
            <a:r>
              <a:rPr lang="en-US" sz="2000" dirty="0" smtClean="0"/>
              <a:t>High level project leadership, developed a strong business case and high level ‘vision of possibilities,’ developed a solid policy and procedures, participant preparation through training.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</a:t>
            </a:r>
            <a:r>
              <a:rPr lang="en-US" sz="2000" dirty="0" smtClean="0"/>
              <a:t> Significant CSR performance increase, reviewing all jobs for portability, program ready when expansion is needed.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Global Insurance </a:t>
            </a:r>
            <a:br>
              <a:rPr lang="en-US" sz="2400" dirty="0" smtClean="0"/>
            </a:br>
            <a:r>
              <a:rPr lang="en-US" sz="2400" dirty="0" smtClean="0"/>
              <a:t>Company:</a:t>
            </a:r>
          </a:p>
          <a:p>
            <a:r>
              <a:rPr lang="en-US" sz="2400" dirty="0" smtClean="0"/>
              <a:t>Hiring Home-Based CSRs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2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8" name="Picture 7" descr="anHSBCBuildingCarsSnow02a07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657601"/>
            <a:ext cx="30499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Align work flexibility, technology and work spaces with job function, worker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Low workspace utilization, impact of commuting, changing world environment requires workforce readiness in the event of unexpected events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Eight-stage change process,  select, equip and prepare qualified participants, detailed planning process, developed ‘workstyle designations,’  group operating norms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Management resistance, selling leadership. organized process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</a:t>
            </a:r>
            <a:r>
              <a:rPr lang="en-US" sz="2000" dirty="0" smtClean="0"/>
              <a:t> Business case for executives, detailed program development process, managed change, pilot program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 </a:t>
            </a:r>
            <a:r>
              <a:rPr lang="en-US" sz="2000" dirty="0" smtClean="0"/>
              <a:t>Defined teleworker types, reinvented operating norms, improved asset utilization.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Global Medical Technology Supplier: </a:t>
            </a:r>
          </a:p>
          <a:p>
            <a:r>
              <a:rPr lang="en-US" sz="2400" dirty="0" smtClean="0"/>
              <a:t>Align workplace with job functionality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3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6" name="Picture 7" descr="gensler boston 002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2133600" cy="279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6858000"/>
            <a:ext cx="4313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A4"/>
                </a:solidFill>
              </a:rPr>
              <a:t>“Work is something you do, not a place to go”</a:t>
            </a:r>
            <a:endParaRPr lang="en-US" sz="1600" dirty="0">
              <a:solidFill>
                <a:srgbClr val="0066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81000"/>
            <a:ext cx="5622925" cy="663416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Optimize ability to compete and innovate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Quality recruits expect distributed work  opportunity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Determine compatibility of employees’ current workstyle to distributed work, select, equip and prepare qualified workers to participate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Management resistance, leadership needed to be sold, lack of ‘burning platform’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</a:t>
            </a:r>
            <a:r>
              <a:rPr lang="en-US" sz="2000" dirty="0" smtClean="0"/>
              <a:t> Business case for executives, detailed participation process (application, tools, guidelines, protocols, technology, orientation, training, portal, videos, surveys)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 </a:t>
            </a:r>
            <a:r>
              <a:rPr lang="en-US" sz="2000" dirty="0" smtClean="0"/>
              <a:t>Positive feedback on communication, uptake slow, too early to show meaningful data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Global Software Supplier: Optimize Ability to Compete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2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7" name="Picture 3" descr="Social Net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2667000" cy="283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Promote, educate and accelerate the adoption of telecommuting in the region, address skilled labor shortages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High demand for skilled labor, available talent limited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Assemble a diverse team of decisionmakers in a common cause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Management resistance, leadership needed to be sold,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</a:t>
            </a:r>
            <a:r>
              <a:rPr lang="en-US" sz="2000" dirty="0" smtClean="0"/>
              <a:t> Draw community together with a common goal, identify key benefits, assist in program development and measurement ,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</a:t>
            </a:r>
            <a:r>
              <a:rPr lang="en-US" sz="2000" dirty="0" smtClean="0"/>
              <a:t> After three years, 12 organizations in various stages of adoption, successful telework week, considerable interest by other employers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Metropolitan Area: Expanding Telework for Regional Economic Development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3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6" name="Picture 6" descr="gensler boston 004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l="8890" r="-2"/>
          <a:stretch>
            <a:fillRect/>
          </a:stretch>
        </p:blipFill>
        <p:spPr bwMode="auto">
          <a:xfrm>
            <a:off x="533400" y="3733800"/>
            <a:ext cx="2895600" cy="2234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 </a:t>
            </a:r>
            <a:r>
              <a:rPr lang="en-US" sz="2000" dirty="0" smtClean="0"/>
              <a:t>Showcase true benefits of mobility, ‘Walk the walk’ of their products, create employee flexibility, use building as catalyst for and symbol of change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Low workspace utilization, impact of commuting, </a:t>
            </a:r>
          </a:p>
          <a:p>
            <a:pPr marL="0" indent="0"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workplace reinvention, research primary and secondary benefits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Some people still attached to their desks, management resistance, leadership needed to be sold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</a:t>
            </a:r>
            <a:r>
              <a:rPr lang="en-US" sz="2000" dirty="0" smtClean="0"/>
              <a:t> Business case for executives, best in class program, deep org. change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smtClean="0"/>
              <a:t>Measure of Success:</a:t>
            </a:r>
          </a:p>
          <a:p>
            <a:r>
              <a:rPr lang="en-US" sz="1600" dirty="0" smtClean="0"/>
              <a:t>13% enhanced support of team performance</a:t>
            </a:r>
          </a:p>
          <a:p>
            <a:r>
              <a:rPr lang="en-US" sz="1600" dirty="0" smtClean="0"/>
              <a:t>13% greater retention of staff</a:t>
            </a:r>
          </a:p>
          <a:p>
            <a:r>
              <a:rPr lang="en-US" sz="1600" dirty="0" smtClean="0"/>
              <a:t>14% improved identify of the staff with brand </a:t>
            </a:r>
          </a:p>
          <a:p>
            <a:r>
              <a:rPr lang="en-US" sz="1600" dirty="0" smtClean="0"/>
              <a:t>16% more fun place to work</a:t>
            </a:r>
          </a:p>
          <a:p>
            <a:r>
              <a:rPr lang="en-US" sz="1600" dirty="0" smtClean="0"/>
              <a:t>19% increased attraction of talent</a:t>
            </a:r>
          </a:p>
          <a:p>
            <a:r>
              <a:rPr lang="en-US" sz="1600" dirty="0" smtClean="0"/>
              <a:t>20% greater support of company culture &amp; values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Global Telecom Equipment Manufacturer: Showcase True Benefits of Mobility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  <p:pic>
        <p:nvPicPr>
          <p:cNvPr id="5" name="Picture 7" descr="technology gu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</a:t>
            </a:r>
            <a:endParaRPr lang="en-US" sz="2000" dirty="0" smtClean="0"/>
          </a:p>
          <a:p>
            <a:r>
              <a:rPr lang="en-US" sz="2000" i="1" dirty="0" smtClean="0">
                <a:latin typeface="Century Gothic" pitchFamily="34" charset="0"/>
              </a:rPr>
              <a:t>6% less downtime</a:t>
            </a:r>
          </a:p>
          <a:p>
            <a:r>
              <a:rPr lang="en-US" sz="2000" i="1" dirty="0" smtClean="0">
                <a:latin typeface="Century Gothic" pitchFamily="34" charset="0"/>
              </a:rPr>
              <a:t>9% less noise</a:t>
            </a:r>
          </a:p>
          <a:p>
            <a:r>
              <a:rPr lang="en-US" sz="2000" i="1" dirty="0" smtClean="0">
                <a:latin typeface="Century Gothic" pitchFamily="34" charset="0"/>
              </a:rPr>
              <a:t>5% more face-to-face communication</a:t>
            </a:r>
          </a:p>
          <a:p>
            <a:r>
              <a:rPr lang="en-US" sz="2000" i="1" dirty="0" smtClean="0">
                <a:latin typeface="Century Gothic" pitchFamily="34" charset="0"/>
              </a:rPr>
              <a:t>8% improved meeting efficiency</a:t>
            </a:r>
          </a:p>
          <a:p>
            <a:r>
              <a:rPr lang="en-US" sz="2000" i="1" dirty="0" smtClean="0">
                <a:latin typeface="Century Gothic" pitchFamily="34" charset="0"/>
              </a:rPr>
              <a:t>7% enhanced innovation between teams</a:t>
            </a:r>
          </a:p>
          <a:p>
            <a:r>
              <a:rPr lang="en-US" sz="2000" i="1" dirty="0" smtClean="0">
                <a:latin typeface="Century Gothic" pitchFamily="34" charset="0"/>
              </a:rPr>
              <a:t>14% greater interaction between teams</a:t>
            </a:r>
          </a:p>
          <a:p>
            <a:r>
              <a:rPr lang="en-US" sz="2000" i="1" dirty="0" smtClean="0">
                <a:latin typeface="Century Gothic" pitchFamily="34" charset="0"/>
              </a:rPr>
              <a:t>14% increase in use of unplanned</a:t>
            </a:r>
          </a:p>
          <a:p>
            <a:r>
              <a:rPr lang="en-US" sz="2000" i="1" dirty="0" smtClean="0">
                <a:latin typeface="Century Gothic" pitchFamily="34" charset="0"/>
              </a:rPr>
              <a:t>meeting space</a:t>
            </a:r>
          </a:p>
          <a:p>
            <a:r>
              <a:rPr lang="en-US" sz="2000" i="1" dirty="0" smtClean="0">
                <a:latin typeface="Century Gothic" pitchFamily="34" charset="0"/>
              </a:rPr>
              <a:t>18% more available work space</a:t>
            </a:r>
          </a:p>
          <a:p>
            <a:r>
              <a:rPr lang="en-US" sz="2000" i="1" dirty="0" smtClean="0">
                <a:latin typeface="Century Gothic" pitchFamily="34" charset="0"/>
              </a:rPr>
              <a:t>22% increased pride in the image</a:t>
            </a:r>
          </a:p>
          <a:p>
            <a:r>
              <a:rPr lang="en-US" sz="2000" i="1" dirty="0" smtClean="0">
                <a:latin typeface="Century Gothic" pitchFamily="34" charset="0"/>
              </a:rPr>
              <a:t>of the work space</a:t>
            </a:r>
          </a:p>
          <a:p>
            <a:r>
              <a:rPr lang="en-US" sz="2000" i="1" dirty="0" smtClean="0">
                <a:latin typeface="Century Gothic" pitchFamily="34" charset="0"/>
              </a:rPr>
              <a:t>27% consistency of Brand image</a:t>
            </a:r>
            <a:endParaRPr lang="en-US" sz="2000" dirty="0" smtClean="0">
              <a:latin typeface="Century Gothic" pitchFamily="34" charset="0"/>
            </a:endParaRPr>
          </a:p>
          <a:p>
            <a:endParaRPr lang="en-US" sz="1800" dirty="0">
              <a:latin typeface="Century Gothic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Global Telecom Equipment Manufacturer: Showcase True Benefits of Mobility</a:t>
            </a:r>
          </a:p>
          <a:p>
            <a:pPr lvl="0">
              <a:defRPr/>
            </a:pPr>
            <a:endParaRPr lang="en-US" sz="2400" dirty="0" smtClean="0"/>
          </a:p>
          <a:p>
            <a:pPr lvl="0" algn="ctr">
              <a:defRPr/>
            </a:pPr>
            <a:endParaRPr lang="en-US" dirty="0" smtClean="0"/>
          </a:p>
          <a:p>
            <a:pPr lvl="0" algn="ctr">
              <a:defRPr/>
            </a:pPr>
            <a:endParaRPr lang="en-US" dirty="0" smtClean="0"/>
          </a:p>
          <a:p>
            <a:pPr lvl="0" algn="ctr">
              <a:defRPr/>
            </a:pPr>
            <a:r>
              <a:rPr lang="en-US" sz="1800" dirty="0" smtClean="0"/>
              <a:t>Regional CEO: </a:t>
            </a:r>
          </a:p>
          <a:p>
            <a:pPr lvl="0" algn="ctr">
              <a:defRPr/>
            </a:pPr>
            <a:r>
              <a:rPr lang="en-US" sz="1800" dirty="0" smtClean="0"/>
              <a:t>“I don’t want an office, not even a desk.”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8550275" cy="1665287"/>
          </a:xfrm>
        </p:spPr>
        <p:txBody>
          <a:bodyPr/>
          <a:lstStyle/>
          <a:p>
            <a:r>
              <a:rPr lang="en-US" dirty="0" smtClean="0"/>
              <a:t>Leveraging the </a:t>
            </a:r>
            <a:br>
              <a:rPr lang="en-US" dirty="0" smtClean="0"/>
            </a:br>
            <a:r>
              <a:rPr lang="en-US" dirty="0" smtClean="0"/>
              <a:t>Evolving Workplace to Win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Michael Dziak, Chief Operating Officer</a:t>
            </a:r>
            <a:br>
              <a:rPr lang="en-US" sz="2400" dirty="0" smtClean="0"/>
            </a:br>
            <a:r>
              <a:rPr lang="en-US" sz="2400" dirty="0" smtClean="0"/>
              <a:t>e-Work.com, Inc</a:t>
            </a:r>
          </a:p>
          <a:p>
            <a:r>
              <a:rPr lang="en-US" sz="2400" dirty="0" smtClean="0"/>
              <a:t>IFMA-Atlanta</a:t>
            </a:r>
            <a:br>
              <a:rPr lang="en-US" sz="2400" dirty="0" smtClean="0"/>
            </a:br>
            <a:r>
              <a:rPr lang="en-US" sz="2400" dirty="0" smtClean="0"/>
              <a:t>March 16,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</a:t>
            </a:r>
            <a:endParaRPr lang="en-US" sz="2000" dirty="0" smtClean="0"/>
          </a:p>
          <a:p>
            <a:r>
              <a:rPr lang="en-US" sz="2000" dirty="0" smtClean="0"/>
              <a:t>1,360 people now work in space</a:t>
            </a:r>
          </a:p>
          <a:p>
            <a:r>
              <a:rPr lang="en-US" sz="2000" dirty="0" smtClean="0"/>
              <a:t>designed for 950</a:t>
            </a:r>
          </a:p>
          <a:p>
            <a:r>
              <a:rPr lang="it-IT" sz="2000" dirty="0" smtClean="0"/>
              <a:t>1 person per 97 sq. ft. (9 sq. m.) vs. 199 </a:t>
            </a:r>
            <a:r>
              <a:rPr lang="en-US" sz="2000" dirty="0" smtClean="0"/>
              <a:t>sq. ft. (18.5 sq. m.) industry average </a:t>
            </a:r>
          </a:p>
          <a:p>
            <a:r>
              <a:rPr lang="en-US" sz="2000" dirty="0" smtClean="0"/>
              <a:t>116% efficiency rating – people to desks</a:t>
            </a:r>
          </a:p>
          <a:p>
            <a:r>
              <a:rPr lang="sv-SE" sz="2000" dirty="0" smtClean="0"/>
              <a:t>$4,850 cost per desk vs. $8,850 </a:t>
            </a:r>
            <a:r>
              <a:rPr lang="en-US" sz="2000" dirty="0" smtClean="0"/>
              <a:t>market average via Staubach data</a:t>
            </a:r>
          </a:p>
          <a:p>
            <a:r>
              <a:rPr lang="en-US" sz="2000" dirty="0" smtClean="0"/>
              <a:t>$1.15 million per annum lease savings</a:t>
            </a:r>
          </a:p>
          <a:p>
            <a:r>
              <a:rPr lang="en-US" sz="2000" dirty="0" smtClean="0"/>
              <a:t>$5.2 million savings on fit-out costs</a:t>
            </a:r>
          </a:p>
          <a:p>
            <a:r>
              <a:rPr lang="en-US" sz="2000" dirty="0" smtClean="0"/>
              <a:t>25% decrease in energy &amp; electricity use</a:t>
            </a:r>
          </a:p>
          <a:p>
            <a:r>
              <a:rPr lang="en-US" sz="2000" dirty="0" smtClean="0"/>
              <a:t>267 vehicles in 196 spaces via stacked</a:t>
            </a:r>
          </a:p>
          <a:p>
            <a:r>
              <a:rPr lang="en-US" sz="2000" dirty="0" smtClean="0"/>
              <a:t>valet parking</a:t>
            </a:r>
          </a:p>
          <a:p>
            <a:r>
              <a:rPr lang="en-US" sz="2000" dirty="0" smtClean="0"/>
              <a:t>$298,000 decrease in net cost of</a:t>
            </a:r>
          </a:p>
          <a:p>
            <a:r>
              <a:rPr lang="en-US" sz="2000" dirty="0" smtClean="0"/>
              <a:t>car-park operations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Global Telecom Equipment Manufacturer: Showcase True Benefits of Mobility</a:t>
            </a:r>
          </a:p>
          <a:p>
            <a:pPr lvl="0" algn="ctr">
              <a:defRPr/>
            </a:pPr>
            <a:endParaRPr lang="en-US" dirty="0" smtClean="0"/>
          </a:p>
          <a:p>
            <a:pPr lvl="0" algn="ctr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2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6" name="Picture 7" descr="technology gu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Update organization with technology, efficiency in productivity and workplace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Low workspace utilization, impact of commuting, team selection dependent on geography</a:t>
            </a:r>
          </a:p>
          <a:p>
            <a:pPr marL="0" indent="0"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Instill flexible workplace practices, enhance collaboration, reimburse employees for high speed internet and phone service in their homes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Management resistance, concern about lower performance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</a:t>
            </a:r>
            <a:r>
              <a:rPr lang="en-US" sz="2000" dirty="0" smtClean="0"/>
              <a:t>  Best practices program development,  large percentage of worker participation, use of thin client and flexible telephony system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 </a:t>
            </a:r>
            <a:r>
              <a:rPr lang="en-US" sz="2000" dirty="0" smtClean="0"/>
              <a:t>Saved $68 million/yr real state costs: 15,000 work from home 2 days per week,10 to 15 per cent more activity per employee per week  and they were happier.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Global Computer Equipment </a:t>
            </a:r>
            <a:r>
              <a:rPr lang="en-US" sz="2400" dirty="0" err="1" smtClean="0"/>
              <a:t>Manf’r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Flexible Organization 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2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6" name="Picture 10" descr="internet shopp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2286000" cy="320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Develop flexible workspace for employees who primarily work from home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Circumstance: </a:t>
            </a:r>
            <a:r>
              <a:rPr lang="en-US" sz="2000" dirty="0" smtClean="0"/>
              <a:t>Need an atmosphere for teleworkers to optimize work efficiency and collaborate when in the office</a:t>
            </a:r>
          </a:p>
          <a:p>
            <a:pPr marL="0" indent="0">
              <a:buNone/>
            </a:pPr>
            <a:r>
              <a:rPr lang="en-US" sz="2000" b="1" dirty="0" smtClean="0"/>
              <a:t>Methodology: </a:t>
            </a:r>
            <a:r>
              <a:rPr lang="en-US" sz="2000" dirty="0" smtClean="0"/>
              <a:t>Take telecommuting to the next level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Major Issues: </a:t>
            </a:r>
            <a:r>
              <a:rPr lang="en-US" sz="2000" dirty="0" smtClean="0"/>
              <a:t>Resistance by new leadership, prepare large numbers of employees now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Solution:</a:t>
            </a:r>
            <a:r>
              <a:rPr lang="en-US" sz="2000" dirty="0" smtClean="0"/>
              <a:t> Provide a flexible workplace, provide a productive work location, touch screen concierge for reservations,  open 24/7,   provide transition training to users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Measure of Success: </a:t>
            </a: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 smtClean="0"/>
              <a:t>Avoided 142 million commute miles per year, with annual fuel savings of approximately 7 million gallons and a net reduction of 61,637 metric tons of CO2-equivalents (CO2e) emissions per year.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 smtClean="0"/>
              <a:t>At the end of 2009 more than 10,000 approved telecommuters and has expanded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Telecommunications Equipment/Service Provider: Mobile-Friendly Workspace</a:t>
            </a:r>
          </a:p>
          <a:p>
            <a:endParaRPr lang="en-US" sz="2400" dirty="0"/>
          </a:p>
        </p:txBody>
      </p:sp>
      <p:pic>
        <p:nvPicPr>
          <p:cNvPr id="5" name="Picture 34" descr="j03992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231573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Measure of Success (2000 study)</a:t>
            </a:r>
          </a:p>
          <a:p>
            <a:r>
              <a:rPr lang="en-US" sz="2000" dirty="0" smtClean="0"/>
              <a:t>On average, $3,000 per teleworker is saved in real estate and related costs (e.g., energy)</a:t>
            </a:r>
          </a:p>
          <a:p>
            <a:r>
              <a:rPr lang="en-US" sz="2000" dirty="0" smtClean="0"/>
              <a:t>Productivity of teleworking employees has increased from 15 to 20%, and the increases seem to be related to enhanced morale, fewer meetings and fewer interruptions</a:t>
            </a:r>
          </a:p>
          <a:p>
            <a:r>
              <a:rPr lang="en-US" sz="2000" dirty="0" smtClean="0"/>
              <a:t>Reduced employee stress and improved morale</a:t>
            </a:r>
          </a:p>
          <a:p>
            <a:r>
              <a:rPr lang="en-US" sz="2000" dirty="0" smtClean="0"/>
              <a:t>Since the program began, telework has grown to include 55% (or 36,000) of AT&amp;T staff</a:t>
            </a:r>
          </a:p>
          <a:p>
            <a:r>
              <a:rPr lang="en-US" sz="2000" dirty="0" smtClean="0"/>
              <a:t>87% of management telework an average of six days a month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Telecommunications Equipment/Service Provider: Mobile-Friendly Workspace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7056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F5F5F"/>
                </a:solidFill>
                <a:hlinkClick r:id="rId2" action="ppaction://hlinksldjump"/>
              </a:rPr>
              <a:t>Back to Case Studies</a:t>
            </a:r>
            <a:endParaRPr lang="en-US" sz="2000" dirty="0">
              <a:solidFill>
                <a:srgbClr val="5F5F5F"/>
              </a:solidFill>
            </a:endParaRPr>
          </a:p>
        </p:txBody>
      </p:sp>
      <p:pic>
        <p:nvPicPr>
          <p:cNvPr id="7" name="Picture 34" descr="j03992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31573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10200"/>
            <a:ext cx="8548687" cy="1544638"/>
          </a:xfrm>
        </p:spPr>
        <p:txBody>
          <a:bodyPr/>
          <a:lstStyle/>
          <a:p>
            <a:pPr algn="ctr"/>
            <a:r>
              <a:rPr lang="en-US" dirty="0" smtClean="0"/>
              <a:t>Leveraging the Evolving Workplace to Win</a:t>
            </a:r>
            <a:endParaRPr lang="en-US" dirty="0"/>
          </a:p>
        </p:txBody>
      </p:sp>
      <p:pic>
        <p:nvPicPr>
          <p:cNvPr id="5" name="Picture 4" descr="acIndustrialAgeDialsSwitchesSonian03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7429500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Facilitating the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9051925" cy="5130800"/>
          </a:xfrm>
        </p:spPr>
        <p:txBody>
          <a:bodyPr/>
          <a:lstStyle/>
          <a:p>
            <a:r>
              <a:rPr lang="en-US" dirty="0" smtClean="0"/>
              <a:t>Start at the top</a:t>
            </a:r>
          </a:p>
          <a:p>
            <a:r>
              <a:rPr lang="en-US" dirty="0" smtClean="0"/>
              <a:t>People have to understand it</a:t>
            </a:r>
          </a:p>
          <a:p>
            <a:r>
              <a:rPr lang="en-US" dirty="0" smtClean="0"/>
              <a:t>People need to want it</a:t>
            </a:r>
          </a:p>
          <a:p>
            <a:r>
              <a:rPr lang="en-US" dirty="0" smtClean="0"/>
              <a:t>Change must come from inside</a:t>
            </a:r>
          </a:p>
          <a:p>
            <a:r>
              <a:rPr lang="en-US" dirty="0" smtClean="0"/>
              <a:t>Proper pace and effective coordination</a:t>
            </a:r>
          </a:p>
          <a:p>
            <a:r>
              <a:rPr lang="en-US" dirty="0" smtClean="0"/>
              <a:t>Universal scope: Affects everyone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162" y="5959475"/>
            <a:ext cx="413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 smtClean="0">
                <a:solidFill>
                  <a:srgbClr val="0066A4"/>
                </a:solidFill>
              </a:rPr>
              <a:t>Topology of Work: Catalyst for Change</a:t>
            </a:r>
          </a:p>
          <a:p>
            <a:pPr algn="r"/>
            <a:r>
              <a:rPr lang="en-US" sz="1800" i="1" dirty="0" smtClean="0">
                <a:solidFill>
                  <a:srgbClr val="0066A4"/>
                </a:solidFill>
              </a:rPr>
              <a:t>Plantronics</a:t>
            </a:r>
            <a:endParaRPr lang="en-US" sz="1800" i="1" dirty="0">
              <a:solidFill>
                <a:srgbClr val="0066A4"/>
              </a:solidFill>
            </a:endParaRPr>
          </a:p>
        </p:txBody>
      </p:sp>
      <p:pic>
        <p:nvPicPr>
          <p:cNvPr id="5" name="Picture 4" descr="E003009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162" y="1997075"/>
            <a:ext cx="3581400" cy="220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812925"/>
            <a:ext cx="4449762" cy="5130800"/>
          </a:xfrm>
        </p:spPr>
        <p:txBody>
          <a:bodyPr/>
          <a:lstStyle/>
          <a:p>
            <a:r>
              <a:rPr lang="en-US" dirty="0" smtClean="0"/>
              <a:t>Realities of the New Workplace</a:t>
            </a:r>
          </a:p>
          <a:p>
            <a:r>
              <a:rPr lang="en-US" dirty="0" smtClean="0"/>
              <a:t>What it Takes to “Evolve” the Workplace</a:t>
            </a:r>
          </a:p>
          <a:p>
            <a:r>
              <a:rPr lang="en-US" dirty="0" smtClean="0"/>
              <a:t>Evolved Workplace Case Studies </a:t>
            </a:r>
          </a:p>
          <a:p>
            <a:r>
              <a:rPr lang="en-US" dirty="0" smtClean="0"/>
              <a:t>Answer Your Questions</a:t>
            </a:r>
          </a:p>
          <a:p>
            <a:r>
              <a:rPr lang="en-US" dirty="0" smtClean="0"/>
              <a:t>Resources and a Bonus </a:t>
            </a:r>
          </a:p>
          <a:p>
            <a:endParaRPr lang="en-US" dirty="0"/>
          </a:p>
        </p:txBody>
      </p:sp>
      <p:pic>
        <p:nvPicPr>
          <p:cNvPr id="4" name="Picture 6" descr="P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3789363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9051925" cy="844550"/>
          </a:xfrm>
        </p:spPr>
        <p:txBody>
          <a:bodyPr/>
          <a:lstStyle/>
          <a:p>
            <a:r>
              <a:rPr lang="en-US" dirty="0" smtClean="0"/>
              <a:t>Teleworking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9021762" cy="5130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66A4"/>
                </a:solidFill>
              </a:rPr>
              <a:t>US teleworkers rose dramatically </a:t>
            </a:r>
            <a:r>
              <a:rPr lang="en-US" sz="2800" dirty="0" smtClean="0"/>
              <a:t>by 39% - from 12.4 million in 2006 to 17.2 million in 2008</a:t>
            </a:r>
          </a:p>
          <a:p>
            <a:pPr marL="463550" indent="0">
              <a:buFontTx/>
              <a:buChar char="-"/>
            </a:pPr>
            <a:r>
              <a:rPr lang="en-US" sz="2400" dirty="0" smtClean="0"/>
              <a:t>  2009 Telework Trendlines Survey 2009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66A4"/>
                </a:solidFill>
              </a:rPr>
              <a:t>40% of American workers </a:t>
            </a:r>
            <a:r>
              <a:rPr lang="en-US" sz="2800" dirty="0" smtClean="0"/>
              <a:t>could work from home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66A4"/>
                </a:solidFill>
              </a:rPr>
              <a:t>79% would choose to </a:t>
            </a:r>
            <a:r>
              <a:rPr lang="en-US" sz="2800" dirty="0" smtClean="0"/>
              <a:t>if the opportunity were given to them</a:t>
            </a:r>
          </a:p>
          <a:p>
            <a:pPr lvl="1"/>
            <a:r>
              <a:rPr lang="en-US" sz="2400" dirty="0" smtClean="0"/>
              <a:t>Telework Research Network (TRN) Workshifting Benefits Study</a:t>
            </a:r>
            <a:endParaRPr lang="en-US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66A4"/>
                </a:solidFill>
              </a:rPr>
              <a:t>Small business: </a:t>
            </a:r>
            <a:r>
              <a:rPr lang="en-US" sz="2800" dirty="0" smtClean="0"/>
              <a:t>1997 - 9%; 2007- 19%; Now - 44%</a:t>
            </a:r>
          </a:p>
          <a:p>
            <a:pPr lvl="1"/>
            <a:r>
              <a:rPr lang="en-US" sz="2400" dirty="0" smtClean="0"/>
              <a:t>2010 National Small Business Association survey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5" descr="MVC-016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81600"/>
            <a:ext cx="6934200" cy="196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Telework is Becoming the Rule</a:t>
            </a:r>
            <a:endParaRPr lang="en-US" dirty="0"/>
          </a:p>
        </p:txBody>
      </p:sp>
      <p:graphicFrame>
        <p:nvGraphicFramePr>
          <p:cNvPr id="3" name="Group 275"/>
          <p:cNvGraphicFramePr>
            <a:graphicFrameLocks/>
          </p:cNvGraphicFramePr>
          <p:nvPr/>
        </p:nvGraphicFramePr>
        <p:xfrm>
          <a:off x="228600" y="1905000"/>
          <a:ext cx="5715000" cy="4351341"/>
        </p:xfrm>
        <a:graphic>
          <a:graphicData uri="http://schemas.openxmlformats.org/drawingml/2006/table">
            <a:tbl>
              <a:tblPr/>
              <a:tblGrid>
                <a:gridCol w="3260725"/>
                <a:gridCol w="24542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4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Company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% Regular Telecommuters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Cisco Systems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eBay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48%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Booz Allen Hamilton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34%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S.C. Johnson &amp; Son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32%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American Fidelity Assurance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Shared Technologies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26%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Principal Financial Group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Goldman Sachs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Yahoo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Qualcomm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A4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5791200" y="2133600"/>
            <a:ext cx="3330400" cy="1918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0066A4"/>
                </a:solidFill>
                <a:latin typeface="Century Gothic" pitchFamily="34" charset="0"/>
              </a:rPr>
              <a:t>FORTUNE </a:t>
            </a:r>
            <a:br>
              <a:rPr lang="en-US" b="1" i="1" dirty="0">
                <a:solidFill>
                  <a:srgbClr val="0066A4"/>
                </a:solidFill>
                <a:latin typeface="Century Gothic" pitchFamily="34" charset="0"/>
              </a:rPr>
            </a:br>
            <a:r>
              <a:rPr lang="en-US" b="1" i="1" dirty="0">
                <a:solidFill>
                  <a:srgbClr val="0066A4"/>
                </a:solidFill>
                <a:latin typeface="Century Gothic" pitchFamily="34" charset="0"/>
              </a:rPr>
              <a:t>Best Places to Work®</a:t>
            </a:r>
          </a:p>
          <a:p>
            <a:pPr algn="ctr" eaLnBrk="0" hangingPunct="0"/>
            <a:r>
              <a:rPr lang="en-US" b="1" i="1" dirty="0">
                <a:solidFill>
                  <a:srgbClr val="0066A4"/>
                </a:solidFill>
                <a:latin typeface="Century Gothic" pitchFamily="34" charset="0"/>
              </a:rPr>
              <a:t>with programs: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sz="1900" dirty="0">
                <a:solidFill>
                  <a:srgbClr val="0066A4"/>
                </a:solidFill>
                <a:latin typeface="Century Gothic" pitchFamily="34" charset="0"/>
              </a:rPr>
              <a:t>1999: 18 Companies</a:t>
            </a:r>
            <a:br>
              <a:rPr lang="en-US" sz="1900" dirty="0">
                <a:solidFill>
                  <a:srgbClr val="0066A4"/>
                </a:solidFill>
                <a:latin typeface="Century Gothic" pitchFamily="34" charset="0"/>
              </a:rPr>
            </a:br>
            <a:r>
              <a:rPr lang="en-US" sz="1900" dirty="0">
                <a:solidFill>
                  <a:srgbClr val="0066A4"/>
                </a:solidFill>
                <a:latin typeface="Century Gothic" pitchFamily="34" charset="0"/>
              </a:rPr>
              <a:t>  </a:t>
            </a:r>
            <a:r>
              <a:rPr lang="en-US" sz="1900" dirty="0" smtClean="0">
                <a:solidFill>
                  <a:srgbClr val="0066A4"/>
                </a:solidFill>
                <a:latin typeface="Century Gothic" pitchFamily="34" charset="0"/>
              </a:rPr>
              <a:t>2010: 83 </a:t>
            </a:r>
            <a:r>
              <a:rPr lang="en-US" sz="1900" dirty="0">
                <a:solidFill>
                  <a:srgbClr val="0066A4"/>
                </a:solidFill>
                <a:latin typeface="Century Gothic" pitchFamily="34" charset="0"/>
              </a:rPr>
              <a:t>Companies</a:t>
            </a:r>
          </a:p>
        </p:txBody>
      </p:sp>
      <p:sp>
        <p:nvSpPr>
          <p:cNvPr id="5" name="Line 274"/>
          <p:cNvSpPr>
            <a:spLocks noChangeShapeType="1"/>
          </p:cNvSpPr>
          <p:nvPr/>
        </p:nvSpPr>
        <p:spPr bwMode="auto">
          <a:xfrm>
            <a:off x="762000" y="4038600"/>
            <a:ext cx="53340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 type="none" w="sm" len="sm"/>
            <a:tailEnd/>
          </a:ln>
        </p:spPr>
        <p:txBody>
          <a:bodyPr lIns="45720" rIns="45720"/>
          <a:lstStyle/>
          <a:p>
            <a:endParaRPr lang="en-US" dirty="0"/>
          </a:p>
        </p:txBody>
      </p:sp>
      <p:pic>
        <p:nvPicPr>
          <p:cNvPr id="6" name="Picture 276" descr="E003022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91000"/>
            <a:ext cx="3322638" cy="2352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Telework</a:t>
            </a:r>
            <a:endParaRPr lang="en-US" dirty="0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85800" y="1981200"/>
            <a:ext cx="8534400" cy="4800600"/>
            <a:chOff x="766285" y="2047875"/>
            <a:chExt cx="7712553" cy="4836698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1460500" y="2743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2755900" y="2743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203700" y="2743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5575300" y="2743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276975" y="2771775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312863" y="2047875"/>
              <a:ext cx="6611937" cy="49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900" dirty="0">
                  <a:solidFill>
                    <a:srgbClr val="0066A4"/>
                  </a:solidFill>
                </a:rPr>
                <a:t>Mobility adoption curve</a:t>
              </a:r>
              <a:r>
                <a:rPr lang="en-US" sz="900" dirty="0">
                  <a:solidFill>
                    <a:srgbClr val="0066A4"/>
                  </a:solidFill>
                </a:rPr>
                <a:t> </a:t>
              </a:r>
              <a:r>
                <a:rPr lang="en-US" sz="1100" i="1" dirty="0">
                  <a:solidFill>
                    <a:srgbClr val="5F5F5F"/>
                  </a:solidFill>
                </a:rPr>
                <a:t>Courtesy CoreNet Global</a:t>
              </a:r>
              <a:endParaRPr lang="en-US" sz="1100" i="1" dirty="0">
                <a:solidFill>
                  <a:srgbClr val="5F5F5F"/>
                </a:solidFill>
                <a:latin typeface="Franklin Gothic Demi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233488" y="6553200"/>
              <a:ext cx="850899" cy="33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1990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514600" y="6553200"/>
              <a:ext cx="850899" cy="33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1995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962400" y="6553200"/>
              <a:ext cx="850899" cy="33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2000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041900" y="6553200"/>
              <a:ext cx="850899" cy="33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2005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308100" y="5360988"/>
              <a:ext cx="990600" cy="871537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dirty="0"/>
                <a:t>Early</a:t>
              </a:r>
            </a:p>
            <a:p>
              <a:pPr algn="ctr"/>
              <a:r>
                <a:rPr lang="en-US" sz="1300" dirty="0"/>
                <a:t> Adaptors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035050" y="6302375"/>
              <a:ext cx="849313" cy="33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0%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603500" y="5186363"/>
              <a:ext cx="914400" cy="80486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dirty="0"/>
                <a:t>Pilots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278251" y="4658156"/>
              <a:ext cx="990600" cy="871537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300" dirty="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638800" y="4419600"/>
              <a:ext cx="990600" cy="874713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dirty="0"/>
                <a:t>Lifestyle</a:t>
              </a:r>
            </a:p>
            <a:p>
              <a:pPr algn="ctr"/>
              <a:r>
                <a:rPr lang="en-US" sz="1300" dirty="0"/>
                <a:t>Programs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428750" y="6477000"/>
              <a:ext cx="7042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500188" y="2751138"/>
              <a:ext cx="6978650" cy="3711575"/>
            </a:xfrm>
            <a:custGeom>
              <a:avLst/>
              <a:gdLst>
                <a:gd name="T0" fmla="*/ 0 w 4752"/>
                <a:gd name="T1" fmla="*/ 2147483647 h 2304"/>
                <a:gd name="T2" fmla="*/ 2147483647 w 4752"/>
                <a:gd name="T3" fmla="*/ 2147483647 h 2304"/>
                <a:gd name="T4" fmla="*/ 2147483647 w 4752"/>
                <a:gd name="T5" fmla="*/ 2147483647 h 2304"/>
                <a:gd name="T6" fmla="*/ 2147483647 w 4752"/>
                <a:gd name="T7" fmla="*/ 2147483647 h 2304"/>
                <a:gd name="T8" fmla="*/ 2147483647 w 4752"/>
                <a:gd name="T9" fmla="*/ 2147483647 h 2304"/>
                <a:gd name="T10" fmla="*/ 2147483647 w 4752"/>
                <a:gd name="T11" fmla="*/ 2147483647 h 2304"/>
                <a:gd name="T12" fmla="*/ 2147483647 w 4752"/>
                <a:gd name="T13" fmla="*/ 0 h 2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52"/>
                <a:gd name="T22" fmla="*/ 0 h 2304"/>
                <a:gd name="T23" fmla="*/ 4752 w 4752"/>
                <a:gd name="T24" fmla="*/ 2304 h 2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52" h="2304">
                  <a:moveTo>
                    <a:pt x="0" y="2304"/>
                  </a:moveTo>
                  <a:cubicBezTo>
                    <a:pt x="676" y="2192"/>
                    <a:pt x="1352" y="2080"/>
                    <a:pt x="1776" y="1968"/>
                  </a:cubicBezTo>
                  <a:cubicBezTo>
                    <a:pt x="2200" y="1856"/>
                    <a:pt x="2336" y="1816"/>
                    <a:pt x="2544" y="1632"/>
                  </a:cubicBezTo>
                  <a:cubicBezTo>
                    <a:pt x="2752" y="1448"/>
                    <a:pt x="2864" y="1072"/>
                    <a:pt x="3024" y="864"/>
                  </a:cubicBezTo>
                  <a:cubicBezTo>
                    <a:pt x="3184" y="656"/>
                    <a:pt x="3304" y="512"/>
                    <a:pt x="3504" y="384"/>
                  </a:cubicBezTo>
                  <a:cubicBezTo>
                    <a:pt x="3704" y="256"/>
                    <a:pt x="4016" y="160"/>
                    <a:pt x="4224" y="96"/>
                  </a:cubicBezTo>
                  <a:cubicBezTo>
                    <a:pt x="4432" y="32"/>
                    <a:pt x="4664" y="16"/>
                    <a:pt x="4752" y="0"/>
                  </a:cubicBezTo>
                </a:path>
              </a:pathLst>
            </a:custGeom>
            <a:noFill/>
            <a:ln w="76200">
              <a:solidFill>
                <a:srgbClr val="CC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8470900" y="2743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112000" y="6553200"/>
              <a:ext cx="850899" cy="33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Future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 rot="-5400000">
              <a:off x="-746919" y="4391344"/>
              <a:ext cx="3348036" cy="32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Percentage of Mobile Workers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956300" y="6553200"/>
              <a:ext cx="850899" cy="33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dirty="0">
                  <a:solidFill>
                    <a:srgbClr val="7B7B79"/>
                  </a:solidFill>
                  <a:latin typeface="Arial Black" pitchFamily="34" charset="0"/>
                </a:rPr>
                <a:t>2007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638800" y="5334000"/>
              <a:ext cx="2487613" cy="558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dirty="0">
                  <a:latin typeface="Arial Black" pitchFamily="34" charset="0"/>
                </a:rPr>
                <a:t>Added people and productivity values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209389" y="4888475"/>
              <a:ext cx="1096963" cy="46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/>
                <a:t>Real </a:t>
              </a:r>
              <a:r>
                <a:rPr lang="en-US" sz="1200" dirty="0" smtClean="0"/>
                <a:t>Estate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en-US" sz="1200" dirty="0" smtClean="0"/>
                <a:t>Programs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of the New Workplace</a:t>
            </a:r>
            <a:endParaRPr lang="en-US" dirty="0"/>
          </a:p>
        </p:txBody>
      </p:sp>
      <p:sp>
        <p:nvSpPr>
          <p:cNvPr id="3" name="Line 145"/>
          <p:cNvSpPr>
            <a:spLocks noChangeShapeType="1"/>
          </p:cNvSpPr>
          <p:nvPr/>
        </p:nvSpPr>
        <p:spPr bwMode="auto">
          <a:xfrm flipV="1">
            <a:off x="1774825" y="5364163"/>
            <a:ext cx="0" cy="46990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76313" y="4681538"/>
            <a:ext cx="1273175" cy="1019175"/>
          </a:xfrm>
          <a:prstGeom prst="roundRect">
            <a:avLst>
              <a:gd name="adj" fmla="val 5440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pPr algn="ctr" defTabSz="847725">
              <a:lnSpc>
                <a:spcPct val="90000"/>
              </a:lnSpc>
            </a:pPr>
            <a:endParaRPr lang="en-GB" sz="1800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806450" y="1730375"/>
            <a:ext cx="8053388" cy="3665538"/>
          </a:xfrm>
          <a:prstGeom prst="roundRect">
            <a:avLst>
              <a:gd name="adj" fmla="val 5440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pPr algn="ctr" defTabSz="847725">
              <a:lnSpc>
                <a:spcPct val="90000"/>
              </a:lnSpc>
            </a:pPr>
            <a:endParaRPr lang="en-GB" sz="1800" dirty="0"/>
          </a:p>
        </p:txBody>
      </p:sp>
      <p:sp>
        <p:nvSpPr>
          <p:cNvPr id="6" name="Rectangle 124"/>
          <p:cNvSpPr>
            <a:spLocks noChangeArrowheads="1"/>
          </p:cNvSpPr>
          <p:nvPr/>
        </p:nvSpPr>
        <p:spPr bwMode="auto">
          <a:xfrm>
            <a:off x="609600" y="1447800"/>
            <a:ext cx="3938588" cy="3065463"/>
          </a:xfrm>
          <a:prstGeom prst="rect">
            <a:avLst/>
          </a:prstGeom>
          <a:solidFill>
            <a:srgbClr val="81994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D5C29"/>
            </a:prstShdw>
          </a:effectLst>
        </p:spPr>
        <p:txBody>
          <a:bodyPr wrap="none" lIns="101882" tIns="50941" rIns="101882" bIns="50941" anchor="ctr"/>
          <a:lstStyle/>
          <a:p>
            <a:endParaRPr lang="en-US" sz="20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84250" y="5327650"/>
            <a:ext cx="1258888" cy="10318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 sz="20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27125" y="5391150"/>
            <a:ext cx="1414463" cy="269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defTabSz="847725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On The Go</a:t>
            </a:r>
          </a:p>
        </p:txBody>
      </p:sp>
      <p:pic>
        <p:nvPicPr>
          <p:cNvPr id="9" name="Picture 9" descr="INSM3_M1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788" y="1425575"/>
            <a:ext cx="2049462" cy="198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2" descr="INSC3_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1414463"/>
            <a:ext cx="1165225" cy="1963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122613" y="4772025"/>
            <a:ext cx="693737" cy="528638"/>
            <a:chOff x="2342" y="2438"/>
            <a:chExt cx="393" cy="250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342" y="2438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2352" y="2448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Hotel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6461125" y="4781550"/>
            <a:ext cx="696913" cy="527050"/>
            <a:chOff x="4311" y="1680"/>
            <a:chExt cx="395" cy="248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4311" y="1680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4323" y="1688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Car</a:t>
              </a: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3929063" y="4772025"/>
            <a:ext cx="695325" cy="519113"/>
            <a:chOff x="2821" y="2444"/>
            <a:chExt cx="394" cy="244"/>
          </a:xfrm>
        </p:grpSpPr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2821" y="2444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2832" y="2448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Airport</a:t>
              </a:r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4746625" y="4772025"/>
            <a:ext cx="703263" cy="519113"/>
            <a:chOff x="3300" y="2444"/>
            <a:chExt cx="396" cy="244"/>
          </a:xfrm>
        </p:grpSpPr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3300" y="2444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3313" y="2448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Airplane</a:t>
              </a: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5581650" y="4772025"/>
            <a:ext cx="701675" cy="536575"/>
            <a:chOff x="3780" y="2436"/>
            <a:chExt cx="395" cy="252"/>
          </a:xfrm>
        </p:grpSpPr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3780" y="2436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3792" y="2448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Bus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7253288" y="4799013"/>
            <a:ext cx="700087" cy="509587"/>
            <a:chOff x="4320" y="2016"/>
            <a:chExt cx="397" cy="240"/>
          </a:xfrm>
        </p:grpSpPr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320" y="2016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334" y="2016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Train</a:t>
              </a:r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923925" y="4595813"/>
            <a:ext cx="923925" cy="723900"/>
            <a:chOff x="1428" y="1812"/>
            <a:chExt cx="522" cy="341"/>
          </a:xfrm>
        </p:grpSpPr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1428" y="1812"/>
              <a:ext cx="510" cy="329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1440" y="1824"/>
              <a:ext cx="510" cy="329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Customer </a:t>
              </a:r>
              <a:br>
                <a:rPr lang="en-US" sz="1100" dirty="0">
                  <a:solidFill>
                    <a:srgbClr val="663300"/>
                  </a:solidFill>
                </a:rPr>
              </a:br>
              <a:r>
                <a:rPr lang="en-US" sz="1100" dirty="0">
                  <a:solidFill>
                    <a:srgbClr val="663300"/>
                  </a:solidFill>
                </a:rPr>
                <a:t>premises</a:t>
              </a:r>
            </a:p>
          </p:txBody>
        </p:sp>
      </p:grp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2051050" y="4595813"/>
            <a:ext cx="922338" cy="723900"/>
            <a:chOff x="1764" y="2340"/>
            <a:chExt cx="523" cy="341"/>
          </a:xfrm>
        </p:grpSpPr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1764" y="2340"/>
              <a:ext cx="510" cy="329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1776" y="2352"/>
              <a:ext cx="511" cy="329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Supplier </a:t>
              </a:r>
              <a:br>
                <a:rPr lang="en-US" sz="1100" dirty="0">
                  <a:solidFill>
                    <a:srgbClr val="663300"/>
                  </a:solidFill>
                </a:rPr>
              </a:br>
              <a:r>
                <a:rPr lang="en-US" sz="1100" dirty="0">
                  <a:solidFill>
                    <a:srgbClr val="663300"/>
                  </a:solidFill>
                </a:rPr>
                <a:t>premises</a:t>
              </a:r>
            </a:p>
          </p:txBody>
        </p:sp>
      </p:grpSp>
      <p:grpSp>
        <p:nvGrpSpPr>
          <p:cNvPr id="35" name="Group 119"/>
          <p:cNvGrpSpPr>
            <a:grpSpLocks/>
          </p:cNvGrpSpPr>
          <p:nvPr/>
        </p:nvGrpSpPr>
        <p:grpSpPr bwMode="auto">
          <a:xfrm>
            <a:off x="8031163" y="4799013"/>
            <a:ext cx="701675" cy="509587"/>
            <a:chOff x="4320" y="2016"/>
            <a:chExt cx="397" cy="240"/>
          </a:xfrm>
        </p:grpSpPr>
        <p:sp>
          <p:nvSpPr>
            <p:cNvPr id="36" name="Oval 120"/>
            <p:cNvSpPr>
              <a:spLocks noChangeArrowheads="1"/>
            </p:cNvSpPr>
            <p:nvPr/>
          </p:nvSpPr>
          <p:spPr bwMode="auto">
            <a:xfrm>
              <a:off x="4320" y="2016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endParaRPr lang="en-GB" sz="1100" dirty="0">
                <a:solidFill>
                  <a:srgbClr val="663300"/>
                </a:solidFill>
              </a:endParaRPr>
            </a:p>
          </p:txBody>
        </p:sp>
        <p:sp>
          <p:nvSpPr>
            <p:cNvPr id="37" name="Oval 121"/>
            <p:cNvSpPr>
              <a:spLocks noChangeArrowheads="1"/>
            </p:cNvSpPr>
            <p:nvPr/>
          </p:nvSpPr>
          <p:spPr bwMode="auto">
            <a:xfrm>
              <a:off x="4334" y="2016"/>
              <a:ext cx="383" cy="240"/>
            </a:xfrm>
            <a:prstGeom prst="ellipse">
              <a:avLst/>
            </a:prstGeom>
            <a:solidFill>
              <a:srgbClr val="A8BE7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7243"/>
              </a:prstShdw>
            </a:effectLst>
          </p:spPr>
          <p:txBody>
            <a:bodyPr wrap="none" anchor="ctr"/>
            <a:lstStyle/>
            <a:p>
              <a:pPr algn="ctr" defTabSz="847725">
                <a:lnSpc>
                  <a:spcPct val="90000"/>
                </a:lnSpc>
              </a:pPr>
              <a:r>
                <a:rPr lang="en-US" sz="1100" dirty="0">
                  <a:solidFill>
                    <a:srgbClr val="663300"/>
                  </a:solidFill>
                </a:rPr>
                <a:t>Other</a:t>
              </a:r>
            </a:p>
          </p:txBody>
        </p:sp>
      </p:grpSp>
      <p:sp>
        <p:nvSpPr>
          <p:cNvPr id="38" name="Text Box 125"/>
          <p:cNvSpPr txBox="1">
            <a:spLocks noChangeArrowheads="1"/>
          </p:cNvSpPr>
          <p:nvPr/>
        </p:nvSpPr>
        <p:spPr bwMode="auto">
          <a:xfrm>
            <a:off x="2047875" y="1878013"/>
            <a:ext cx="150177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1400" dirty="0"/>
              <a:t>Team </a:t>
            </a:r>
          </a:p>
          <a:p>
            <a:r>
              <a:rPr lang="en-US" sz="1400" dirty="0"/>
              <a:t>Workplaces</a:t>
            </a:r>
          </a:p>
          <a:p>
            <a:endParaRPr lang="en-US" sz="1400" dirty="0"/>
          </a:p>
          <a:p>
            <a:r>
              <a:rPr lang="en-US" sz="1200" dirty="0"/>
              <a:t>One-to-one meeting room</a:t>
            </a:r>
          </a:p>
          <a:p>
            <a:r>
              <a:rPr lang="en-US" sz="1200" dirty="0"/>
              <a:t>Project rooms</a:t>
            </a:r>
          </a:p>
          <a:p>
            <a:r>
              <a:rPr lang="en-US" sz="1200" dirty="0"/>
              <a:t>Conference rooms</a:t>
            </a:r>
          </a:p>
          <a:p>
            <a:r>
              <a:rPr lang="en-US" sz="1200" dirty="0"/>
              <a:t>Open team areas</a:t>
            </a:r>
          </a:p>
          <a:p>
            <a:endParaRPr lang="en-US" sz="1400" dirty="0"/>
          </a:p>
        </p:txBody>
      </p:sp>
      <p:sp>
        <p:nvSpPr>
          <p:cNvPr id="39" name="Text Box 126"/>
          <p:cNvSpPr txBox="1">
            <a:spLocks noChangeArrowheads="1"/>
          </p:cNvSpPr>
          <p:nvPr/>
        </p:nvSpPr>
        <p:spPr bwMode="auto">
          <a:xfrm>
            <a:off x="1736725" y="1428750"/>
            <a:ext cx="20431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Company Site</a:t>
            </a:r>
          </a:p>
        </p:txBody>
      </p:sp>
      <p:sp>
        <p:nvSpPr>
          <p:cNvPr id="40" name="Text Box 128"/>
          <p:cNvSpPr txBox="1">
            <a:spLocks noChangeArrowheads="1"/>
          </p:cNvSpPr>
          <p:nvPr/>
        </p:nvSpPr>
        <p:spPr bwMode="auto">
          <a:xfrm>
            <a:off x="3398838" y="1881188"/>
            <a:ext cx="127476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1400" dirty="0"/>
              <a:t>Community Places</a:t>
            </a:r>
          </a:p>
          <a:p>
            <a:endParaRPr lang="en-US" sz="1400" dirty="0"/>
          </a:p>
          <a:p>
            <a:r>
              <a:rPr lang="en-US" sz="1200" dirty="0"/>
              <a:t>Informal meeting areas</a:t>
            </a:r>
          </a:p>
          <a:p>
            <a:r>
              <a:rPr lang="en-US" sz="1200" dirty="0"/>
              <a:t>Cafeteria</a:t>
            </a:r>
          </a:p>
          <a:p>
            <a:r>
              <a:rPr lang="en-US" sz="1200" dirty="0"/>
              <a:t>Coffee points</a:t>
            </a:r>
          </a:p>
          <a:p>
            <a:r>
              <a:rPr lang="en-US" sz="1200" dirty="0"/>
              <a:t>Visitor entry</a:t>
            </a:r>
          </a:p>
        </p:txBody>
      </p:sp>
      <p:sp>
        <p:nvSpPr>
          <p:cNvPr id="41" name="Text Box 131"/>
          <p:cNvSpPr txBox="1">
            <a:spLocks noChangeArrowheads="1"/>
          </p:cNvSpPr>
          <p:nvPr/>
        </p:nvSpPr>
        <p:spPr bwMode="auto">
          <a:xfrm>
            <a:off x="709613" y="1892300"/>
            <a:ext cx="13874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1400" dirty="0"/>
              <a:t>Individual </a:t>
            </a:r>
            <a:br>
              <a:rPr lang="en-US" sz="1400" dirty="0"/>
            </a:br>
            <a:r>
              <a:rPr lang="en-US" sz="1400" dirty="0"/>
              <a:t>Workplaces</a:t>
            </a:r>
          </a:p>
          <a:p>
            <a:endParaRPr lang="en-US" sz="1400" dirty="0"/>
          </a:p>
          <a:p>
            <a:r>
              <a:rPr lang="en-US" sz="1200" dirty="0"/>
              <a:t>Enclosed office</a:t>
            </a:r>
          </a:p>
          <a:p>
            <a:r>
              <a:rPr lang="en-US" sz="1200" dirty="0"/>
              <a:t>Open work station</a:t>
            </a:r>
          </a:p>
          <a:p>
            <a:r>
              <a:rPr lang="en-US" sz="1200" dirty="0"/>
              <a:t>  </a:t>
            </a:r>
            <a:r>
              <a:rPr lang="en-US" sz="1200" i="1" dirty="0"/>
              <a:t>Dedicated </a:t>
            </a:r>
          </a:p>
          <a:p>
            <a:r>
              <a:rPr lang="en-US" sz="1200" i="1" dirty="0"/>
              <a:t>  Free address</a:t>
            </a:r>
            <a:endParaRPr lang="en-US" sz="1400" i="1" dirty="0"/>
          </a:p>
          <a:p>
            <a:r>
              <a:rPr lang="en-US" sz="1200" dirty="0"/>
              <a:t>Quiet work space</a:t>
            </a:r>
          </a:p>
          <a:p>
            <a:r>
              <a:rPr lang="en-US" sz="1200" dirty="0"/>
              <a:t>“Focus” room</a:t>
            </a:r>
          </a:p>
          <a:p>
            <a:r>
              <a:rPr lang="en-US" sz="1200" dirty="0"/>
              <a:t>Touchdown </a:t>
            </a:r>
          </a:p>
        </p:txBody>
      </p:sp>
      <p:sp>
        <p:nvSpPr>
          <p:cNvPr id="42" name="Text Box 132"/>
          <p:cNvSpPr txBox="1">
            <a:spLocks noChangeArrowheads="1"/>
          </p:cNvSpPr>
          <p:nvPr/>
        </p:nvSpPr>
        <p:spPr bwMode="auto">
          <a:xfrm>
            <a:off x="5013325" y="1428750"/>
            <a:ext cx="20431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Company Sites</a:t>
            </a:r>
          </a:p>
        </p:txBody>
      </p:sp>
      <p:sp>
        <p:nvSpPr>
          <p:cNvPr id="43" name="Text Box 133"/>
          <p:cNvSpPr txBox="1">
            <a:spLocks noChangeArrowheads="1"/>
          </p:cNvSpPr>
          <p:nvPr/>
        </p:nvSpPr>
        <p:spPr bwMode="auto">
          <a:xfrm>
            <a:off x="7680325" y="1352550"/>
            <a:ext cx="20431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Home</a:t>
            </a:r>
          </a:p>
        </p:txBody>
      </p:sp>
      <p:sp>
        <p:nvSpPr>
          <p:cNvPr id="44" name="Line 139"/>
          <p:cNvSpPr>
            <a:spLocks noChangeShapeType="1"/>
          </p:cNvSpPr>
          <p:nvPr/>
        </p:nvSpPr>
        <p:spPr bwMode="auto">
          <a:xfrm flipH="1" flipV="1">
            <a:off x="4740275" y="2606675"/>
            <a:ext cx="11113" cy="1477963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45" name="Line 141"/>
          <p:cNvSpPr>
            <a:spLocks noChangeShapeType="1"/>
          </p:cNvSpPr>
          <p:nvPr/>
        </p:nvSpPr>
        <p:spPr bwMode="auto">
          <a:xfrm flipH="1">
            <a:off x="4562475" y="2600325"/>
            <a:ext cx="168275" cy="635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46" name="Line 142"/>
          <p:cNvSpPr>
            <a:spLocks noChangeShapeType="1"/>
          </p:cNvSpPr>
          <p:nvPr/>
        </p:nvSpPr>
        <p:spPr bwMode="auto">
          <a:xfrm flipH="1" flipV="1">
            <a:off x="4740275" y="4084638"/>
            <a:ext cx="566738" cy="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47" name="Line 143"/>
          <p:cNvSpPr>
            <a:spLocks noChangeShapeType="1"/>
          </p:cNvSpPr>
          <p:nvPr/>
        </p:nvSpPr>
        <p:spPr bwMode="auto">
          <a:xfrm flipH="1">
            <a:off x="1765300" y="5827713"/>
            <a:ext cx="4589463" cy="635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48" name="Line 144"/>
          <p:cNvSpPr>
            <a:spLocks noChangeShapeType="1"/>
          </p:cNvSpPr>
          <p:nvPr/>
        </p:nvSpPr>
        <p:spPr bwMode="auto">
          <a:xfrm flipV="1">
            <a:off x="5808663" y="3556000"/>
            <a:ext cx="441325" cy="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49" name="Line 146"/>
          <p:cNvSpPr>
            <a:spLocks noChangeShapeType="1"/>
          </p:cNvSpPr>
          <p:nvPr/>
        </p:nvSpPr>
        <p:spPr bwMode="auto">
          <a:xfrm flipV="1">
            <a:off x="7056438" y="4138613"/>
            <a:ext cx="508000" cy="635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0" name="Line 147"/>
          <p:cNvSpPr>
            <a:spLocks noChangeShapeType="1"/>
          </p:cNvSpPr>
          <p:nvPr/>
        </p:nvSpPr>
        <p:spPr bwMode="auto">
          <a:xfrm flipV="1">
            <a:off x="7580313" y="3884613"/>
            <a:ext cx="204787" cy="4762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1" name="Line 148"/>
          <p:cNvSpPr>
            <a:spLocks noChangeShapeType="1"/>
          </p:cNvSpPr>
          <p:nvPr/>
        </p:nvSpPr>
        <p:spPr bwMode="auto">
          <a:xfrm flipH="1" flipV="1">
            <a:off x="7575550" y="3867150"/>
            <a:ext cx="0" cy="550863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2" name="Line 149"/>
          <p:cNvSpPr>
            <a:spLocks noChangeShapeType="1"/>
          </p:cNvSpPr>
          <p:nvPr/>
        </p:nvSpPr>
        <p:spPr bwMode="auto">
          <a:xfrm flipV="1">
            <a:off x="8083550" y="3389313"/>
            <a:ext cx="4763" cy="166687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3" name="Line 150"/>
          <p:cNvSpPr>
            <a:spLocks noChangeShapeType="1"/>
          </p:cNvSpPr>
          <p:nvPr/>
        </p:nvSpPr>
        <p:spPr bwMode="auto">
          <a:xfrm flipH="1" flipV="1">
            <a:off x="6354763" y="4241800"/>
            <a:ext cx="0" cy="1597025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4" name="Line 151"/>
          <p:cNvSpPr>
            <a:spLocks noChangeShapeType="1"/>
          </p:cNvSpPr>
          <p:nvPr/>
        </p:nvSpPr>
        <p:spPr bwMode="auto">
          <a:xfrm flipH="1" flipV="1">
            <a:off x="6616700" y="3556000"/>
            <a:ext cx="1466850" cy="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5" name="Line 152"/>
          <p:cNvSpPr>
            <a:spLocks noChangeShapeType="1"/>
          </p:cNvSpPr>
          <p:nvPr/>
        </p:nvSpPr>
        <p:spPr bwMode="auto">
          <a:xfrm flipH="1" flipV="1">
            <a:off x="6621463" y="3567113"/>
            <a:ext cx="0" cy="182562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6" name="Line 153"/>
          <p:cNvSpPr>
            <a:spLocks noChangeShapeType="1"/>
          </p:cNvSpPr>
          <p:nvPr/>
        </p:nvSpPr>
        <p:spPr bwMode="auto">
          <a:xfrm flipH="1" flipV="1">
            <a:off x="6243638" y="3556000"/>
            <a:ext cx="0" cy="18415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7" name="Line 154"/>
          <p:cNvSpPr>
            <a:spLocks noChangeShapeType="1"/>
          </p:cNvSpPr>
          <p:nvPr/>
        </p:nvSpPr>
        <p:spPr bwMode="auto">
          <a:xfrm flipH="1" flipV="1">
            <a:off x="5824538" y="3409950"/>
            <a:ext cx="6350" cy="157163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58" name="AutoShape 156"/>
          <p:cNvSpPr>
            <a:spLocks noChangeArrowheads="1"/>
          </p:cNvSpPr>
          <p:nvPr/>
        </p:nvSpPr>
        <p:spPr bwMode="auto">
          <a:xfrm>
            <a:off x="804863" y="6211888"/>
            <a:ext cx="8129587" cy="676275"/>
          </a:xfrm>
          <a:prstGeom prst="roundRect">
            <a:avLst>
              <a:gd name="adj" fmla="val 16667"/>
            </a:avLst>
          </a:prstGeom>
          <a:solidFill>
            <a:srgbClr val="A8BE7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 sz="2000" dirty="0"/>
          </a:p>
        </p:txBody>
      </p:sp>
      <p:sp>
        <p:nvSpPr>
          <p:cNvPr id="59" name="Text Box 158"/>
          <p:cNvSpPr txBox="1">
            <a:spLocks noChangeArrowheads="1"/>
          </p:cNvSpPr>
          <p:nvPr/>
        </p:nvSpPr>
        <p:spPr bwMode="auto">
          <a:xfrm>
            <a:off x="942975" y="6242050"/>
            <a:ext cx="78914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Enabled by mobile technologies that are </a:t>
            </a:r>
          </a:p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place-centric (WLAN) and mobile (voice and data)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Line 159"/>
          <p:cNvSpPr>
            <a:spLocks noChangeShapeType="1"/>
          </p:cNvSpPr>
          <p:nvPr/>
        </p:nvSpPr>
        <p:spPr bwMode="auto">
          <a:xfrm flipH="1" flipV="1">
            <a:off x="4572000" y="5834063"/>
            <a:ext cx="0" cy="40640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61" name="Rectangle 160"/>
          <p:cNvSpPr>
            <a:spLocks noChangeArrowheads="1"/>
          </p:cNvSpPr>
          <p:nvPr/>
        </p:nvSpPr>
        <p:spPr bwMode="auto">
          <a:xfrm>
            <a:off x="5302250" y="3721100"/>
            <a:ext cx="1816100" cy="647700"/>
          </a:xfrm>
          <a:prstGeom prst="rect">
            <a:avLst/>
          </a:prstGeom>
          <a:solidFill>
            <a:srgbClr val="81994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D5C29"/>
            </a:prstShdw>
          </a:effectLst>
        </p:spPr>
        <p:txBody>
          <a:bodyPr wrap="none" lIns="101882" tIns="50941" rIns="101882" bIns="50941" anchor="ctr"/>
          <a:lstStyle/>
          <a:p>
            <a:endParaRPr lang="en-US" sz="2000" dirty="0"/>
          </a:p>
        </p:txBody>
      </p:sp>
      <p:sp>
        <p:nvSpPr>
          <p:cNvPr id="62" name="Text Box 136"/>
          <p:cNvSpPr txBox="1">
            <a:spLocks noChangeArrowheads="1"/>
          </p:cNvSpPr>
          <p:nvPr/>
        </p:nvSpPr>
        <p:spPr bwMode="auto">
          <a:xfrm>
            <a:off x="5318125" y="3714750"/>
            <a:ext cx="17700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1600" dirty="0"/>
              <a:t>Virtual teams in multiple locations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7756525" y="3714750"/>
            <a:ext cx="1868488" cy="323850"/>
          </a:xfrm>
          <a:prstGeom prst="rect">
            <a:avLst/>
          </a:prstGeom>
          <a:solidFill>
            <a:srgbClr val="819945"/>
          </a:solidFill>
          <a:ln w="6350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847725">
              <a:lnSpc>
                <a:spcPct val="90000"/>
              </a:lnSpc>
            </a:pPr>
            <a:r>
              <a:rPr lang="en-US" sz="1600" dirty="0"/>
              <a:t>Satellite Site</a:t>
            </a:r>
          </a:p>
        </p:txBody>
      </p:sp>
      <p:sp>
        <p:nvSpPr>
          <p:cNvPr id="64" name="Line 155"/>
          <p:cNvSpPr>
            <a:spLocks noChangeShapeType="1"/>
          </p:cNvSpPr>
          <p:nvPr/>
        </p:nvSpPr>
        <p:spPr bwMode="auto">
          <a:xfrm flipV="1">
            <a:off x="7589838" y="4397375"/>
            <a:ext cx="184150" cy="0"/>
          </a:xfrm>
          <a:prstGeom prst="line">
            <a:avLst/>
          </a:prstGeom>
          <a:noFill/>
          <a:ln w="38100">
            <a:solidFill>
              <a:srgbClr val="9FD35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7769225" y="4198938"/>
            <a:ext cx="1868488" cy="323850"/>
          </a:xfrm>
          <a:prstGeom prst="rect">
            <a:avLst/>
          </a:prstGeom>
          <a:solidFill>
            <a:srgbClr val="819945"/>
          </a:solidFill>
          <a:ln w="6350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847725">
              <a:lnSpc>
                <a:spcPct val="90000"/>
              </a:lnSpc>
            </a:pPr>
            <a:r>
              <a:rPr lang="en-US" sz="1600" dirty="0"/>
              <a:t>Telework Center</a:t>
            </a:r>
          </a:p>
        </p:txBody>
      </p:sp>
      <p:sp>
        <p:nvSpPr>
          <p:cNvPr id="66" name="TextBox 67"/>
          <p:cNvSpPr txBox="1">
            <a:spLocks noChangeArrowheads="1"/>
          </p:cNvSpPr>
          <p:nvPr/>
        </p:nvSpPr>
        <p:spPr bwMode="auto">
          <a:xfrm>
            <a:off x="2955925" y="4248150"/>
            <a:ext cx="1539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/>
              <a:t>Source: CoreNet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Workplace</a:t>
            </a:r>
          </a:p>
          <a:p>
            <a:r>
              <a:rPr lang="en-US" dirty="0" smtClean="0"/>
              <a:t>Hoteling Workplace</a:t>
            </a:r>
          </a:p>
          <a:p>
            <a:r>
              <a:rPr lang="en-US" dirty="0" smtClean="0"/>
              <a:t>Engaged Workers</a:t>
            </a:r>
          </a:p>
          <a:p>
            <a:r>
              <a:rPr lang="en-US" dirty="0" smtClean="0"/>
              <a:t>Digitally Competent</a:t>
            </a:r>
          </a:p>
          <a:p>
            <a:r>
              <a:rPr lang="en-US" dirty="0" smtClean="0"/>
              <a:t>Ambient Awareness</a:t>
            </a:r>
          </a:p>
          <a:p>
            <a:r>
              <a:rPr lang="en-US" dirty="0" smtClean="0"/>
              <a:t>Weisure time</a:t>
            </a:r>
          </a:p>
          <a:p>
            <a:r>
              <a:rPr lang="en-US" dirty="0" smtClean="0"/>
              <a:t>Relationship Accelerator</a:t>
            </a:r>
          </a:p>
          <a:p>
            <a:r>
              <a:rPr lang="en-US" dirty="0" smtClean="0"/>
              <a:t>Collaboration Age</a:t>
            </a:r>
          </a:p>
          <a:p>
            <a:endParaRPr lang="en-US" dirty="0"/>
          </a:p>
        </p:txBody>
      </p:sp>
      <p:pic>
        <p:nvPicPr>
          <p:cNvPr id="4" name="Picture 35" descr="j04221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3083841" cy="413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it Takes to “Evolve” an Organization</a:t>
            </a:r>
            <a:endParaRPr lang="en-US" sz="4000" dirty="0"/>
          </a:p>
        </p:txBody>
      </p:sp>
      <p:pic>
        <p:nvPicPr>
          <p:cNvPr id="4" name="Content Placeholder 3" descr="Plantronics Topology Study Front Page 0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2037" y="1812925"/>
            <a:ext cx="7314327" cy="51308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2514600" y="18288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PERSIZE" val="LETTER"/>
  <p:tag name="BACKGROUNDCOLOR" val="13900850"/>
  <p:tag name="BACKGROUNDINTENSITY" val="DARK"/>
  <p:tag name="PRESENTATIONTYPE" val="BOARD"/>
  <p:tag name="LOGO" val="FALSE"/>
  <p:tag name="OFFICECODE" val="TRUE"/>
  <p:tag name="FOOTER" val="TRUE"/>
  <p:tag name="OFFICE" val="Los Angeles"/>
  <p:tag name="VERSION" val="3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12715\Desktop\BAIN\DIGITALS\gensler boston 0024.ti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12715\Desktop\BAIN\DIGITALS\gensler boston 0046.tif"/>
</p:tagLst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ew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40446</TotalTime>
  <Words>1838</Words>
  <Application>Microsoft Office PowerPoint</Application>
  <PresentationFormat>Custom</PresentationFormat>
  <Paragraphs>303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Slide 1</vt:lpstr>
      <vt:lpstr>Leveraging the  Evolving Workplace to Win</vt:lpstr>
      <vt:lpstr>Today’s Topics</vt:lpstr>
      <vt:lpstr>Teleworking Statistics</vt:lpstr>
      <vt:lpstr>Telework is Becoming the Rule</vt:lpstr>
      <vt:lpstr>More Than Just Telework</vt:lpstr>
      <vt:lpstr>Realities of the New Workplace</vt:lpstr>
      <vt:lpstr>New Terminology</vt:lpstr>
      <vt:lpstr>What it Takes to “Evolve” an Organization</vt:lpstr>
      <vt:lpstr>What it Takes to “Evolve” an Organization</vt:lpstr>
      <vt:lpstr>Key Features of the New Work Dynamic</vt:lpstr>
      <vt:lpstr>Slide 12</vt:lpstr>
      <vt:lpstr>Case Study 1</vt:lpstr>
      <vt:lpstr>Case Study 2</vt:lpstr>
      <vt:lpstr>Case Study 3</vt:lpstr>
      <vt:lpstr>Case Study 4</vt:lpstr>
      <vt:lpstr>Case Study 5</vt:lpstr>
      <vt:lpstr>Case Study 6</vt:lpstr>
      <vt:lpstr>Case Study 6</vt:lpstr>
      <vt:lpstr>Case Study 6</vt:lpstr>
      <vt:lpstr>Case Study 7</vt:lpstr>
      <vt:lpstr>Case Study 8</vt:lpstr>
      <vt:lpstr>Case Study 8</vt:lpstr>
      <vt:lpstr>Leveraging the Evolving Workplace to Win</vt:lpstr>
      <vt:lpstr>Facilitating the Transition</vt:lpstr>
      <vt:lpstr>Questions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e-Work.com Training</dc:title>
  <dc:creator>Neil Norris</dc:creator>
  <cp:lastModifiedBy>Michael Dziak</cp:lastModifiedBy>
  <cp:revision>2149</cp:revision>
  <cp:lastPrinted>2009-04-08T17:28:26Z</cp:lastPrinted>
  <dcterms:created xsi:type="dcterms:W3CDTF">2009-04-23T10:50:11Z</dcterms:created>
  <dcterms:modified xsi:type="dcterms:W3CDTF">2011-03-15T15:31:18Z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Type">
    <vt:lpwstr>Board</vt:lpwstr>
  </property>
  <property fmtid="{D5CDD505-2E9C-101B-9397-08002B2CF9AE}" pid="3" name="PaperSize">
    <vt:lpwstr>Letter</vt:lpwstr>
  </property>
  <property fmtid="{D5CDD505-2E9C-101B-9397-08002B2CF9AE}" pid="4" name="BackgroundIntensity">
    <vt:lpwstr>Dark</vt:lpwstr>
  </property>
  <property fmtid="{D5CDD505-2E9C-101B-9397-08002B2CF9AE}" pid="5" name="BackgroundColor">
    <vt:lpwstr>50,28,212</vt:lpwstr>
  </property>
  <property fmtid="{D5CDD505-2E9C-101B-9397-08002B2CF9AE}" pid="6" name="Logo">
    <vt:lpwstr>False</vt:lpwstr>
  </property>
  <property fmtid="{D5CDD505-2E9C-101B-9397-08002B2CF9AE}" pid="7" name="OfficeCode">
    <vt:lpwstr>True</vt:lpwstr>
  </property>
  <property fmtid="{D5CDD505-2E9C-101B-9397-08002B2CF9AE}" pid="8" name="Footer">
    <vt:lpwstr>True</vt:lpwstr>
  </property>
  <property fmtid="{D5CDD505-2E9C-101B-9397-08002B2CF9AE}" pid="9" name="RequireDisclaimer">
    <vt:bool>true</vt:bool>
  </property>
  <property fmtid="{D5CDD505-2E9C-101B-9397-08002B2CF9AE}" pid="10" name="NumberOfSlides">
    <vt:i4>37</vt:i4>
  </property>
  <property fmtid="{D5CDD505-2E9C-101B-9397-08002B2CF9AE}" pid="11" name="RevisionCount">
    <vt:i4>7</vt:i4>
  </property>
</Properties>
</file>