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923" r:id="rId2"/>
  </p:sldMasterIdLst>
  <p:notesMasterIdLst>
    <p:notesMasterId r:id="rId38"/>
  </p:notesMasterIdLst>
  <p:sldIdLst>
    <p:sldId id="256" r:id="rId3"/>
    <p:sldId id="299" r:id="rId4"/>
    <p:sldId id="357" r:id="rId5"/>
    <p:sldId id="371" r:id="rId6"/>
    <p:sldId id="372" r:id="rId7"/>
    <p:sldId id="358" r:id="rId8"/>
    <p:sldId id="368" r:id="rId9"/>
    <p:sldId id="369" r:id="rId10"/>
    <p:sldId id="319" r:id="rId11"/>
    <p:sldId id="350" r:id="rId12"/>
    <p:sldId id="321" r:id="rId13"/>
    <p:sldId id="322" r:id="rId14"/>
    <p:sldId id="324" r:id="rId15"/>
    <p:sldId id="344" r:id="rId16"/>
    <p:sldId id="325" r:id="rId17"/>
    <p:sldId id="345" r:id="rId18"/>
    <p:sldId id="327" r:id="rId19"/>
    <p:sldId id="351" r:id="rId20"/>
    <p:sldId id="347" r:id="rId21"/>
    <p:sldId id="328" r:id="rId22"/>
    <p:sldId id="329" r:id="rId23"/>
    <p:sldId id="359" r:id="rId24"/>
    <p:sldId id="361" r:id="rId25"/>
    <p:sldId id="362" r:id="rId26"/>
    <p:sldId id="363" r:id="rId27"/>
    <p:sldId id="364" r:id="rId28"/>
    <p:sldId id="365" r:id="rId29"/>
    <p:sldId id="366" r:id="rId30"/>
    <p:sldId id="367" r:id="rId31"/>
    <p:sldId id="370" r:id="rId32"/>
    <p:sldId id="334" r:id="rId33"/>
    <p:sldId id="343" r:id="rId34"/>
    <p:sldId id="356" r:id="rId35"/>
    <p:sldId id="355" r:id="rId36"/>
    <p:sldId id="360" r:id="rId37"/>
  </p:sldIdLst>
  <p:sldSz cx="9144000" cy="6858000" type="screen4x3"/>
  <p:notesSz cx="7086600" cy="93599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864">
          <p15:clr>
            <a:srgbClr val="A4A3A4"/>
          </p15:clr>
        </p15:guide>
        <p15:guide id="2" orient="horz" pos="1728">
          <p15:clr>
            <a:srgbClr val="A4A3A4"/>
          </p15:clr>
        </p15:guide>
        <p15:guide id="3" orient="horz" pos="2592">
          <p15:clr>
            <a:srgbClr val="A4A3A4"/>
          </p15:clr>
        </p15:guide>
        <p15:guide id="4" orient="horz" pos="3456">
          <p15:clr>
            <a:srgbClr val="A4A3A4"/>
          </p15:clr>
        </p15:guide>
        <p15:guide id="5" orient="horz" pos="1104">
          <p15:clr>
            <a:srgbClr val="A4A3A4"/>
          </p15:clr>
        </p15:guide>
        <p15:guide id="6" orient="horz" pos="3792">
          <p15:clr>
            <a:srgbClr val="A4A3A4"/>
          </p15:clr>
        </p15:guide>
        <p15:guide id="7" pos="2880">
          <p15:clr>
            <a:srgbClr val="A4A3A4"/>
          </p15:clr>
        </p15:guide>
        <p15:guide id="8" pos="1920">
          <p15:clr>
            <a:srgbClr val="A4A3A4"/>
          </p15:clr>
        </p15:guide>
        <p15:guide id="9" pos="954">
          <p15:clr>
            <a:srgbClr val="A4A3A4"/>
          </p15:clr>
        </p15:guide>
        <p15:guide id="10" pos="3840">
          <p15:clr>
            <a:srgbClr val="A4A3A4"/>
          </p15:clr>
        </p15:guide>
        <p15:guide id="11" pos="4799">
          <p15:clr>
            <a:srgbClr val="A4A3A4"/>
          </p15:clr>
        </p15:guide>
        <p15:guide id="1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1242"/>
    <a:srgbClr val="B30838"/>
    <a:srgbClr val="6A737B"/>
    <a:srgbClr val="ADAFB2"/>
    <a:srgbClr val="BA0C39"/>
    <a:srgbClr val="E31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40" autoAdjust="0"/>
    <p:restoredTop sz="95341" autoAdjust="0"/>
  </p:normalViewPr>
  <p:slideViewPr>
    <p:cSldViewPr>
      <p:cViewPr varScale="1">
        <p:scale>
          <a:sx n="70" d="100"/>
          <a:sy n="70" d="100"/>
        </p:scale>
        <p:origin x="1650" y="72"/>
      </p:cViewPr>
      <p:guideLst>
        <p:guide orient="horz" pos="864"/>
        <p:guide orient="horz" pos="1728"/>
        <p:guide orient="horz" pos="2592"/>
        <p:guide orient="horz" pos="3456"/>
        <p:guide orient="horz" pos="1104"/>
        <p:guide orient="horz" pos="3792"/>
        <p:guide pos="2880"/>
        <p:guide pos="1920"/>
        <p:guide pos="954"/>
        <p:guide pos="3840"/>
        <p:guide pos="4799"/>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0225" cy="468313"/>
          </a:xfrm>
          <a:prstGeom prst="rect">
            <a:avLst/>
          </a:prstGeom>
          <a:noFill/>
          <a:ln w="9525">
            <a:noFill/>
            <a:miter lim="800000"/>
            <a:headEnd/>
            <a:tailEnd/>
          </a:ln>
        </p:spPr>
        <p:txBody>
          <a:bodyPr vert="horz" wrap="square" lIns="93973" tIns="46986" rIns="93973" bIns="46986"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4016375" y="0"/>
            <a:ext cx="3070225" cy="468313"/>
          </a:xfrm>
          <a:prstGeom prst="rect">
            <a:avLst/>
          </a:prstGeom>
          <a:noFill/>
          <a:ln w="9525">
            <a:noFill/>
            <a:miter lim="800000"/>
            <a:headEnd/>
            <a:tailEnd/>
          </a:ln>
        </p:spPr>
        <p:txBody>
          <a:bodyPr vert="horz" wrap="square" lIns="93973" tIns="46986" rIns="93973" bIns="46986"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203325" y="701675"/>
            <a:ext cx="4679950" cy="35099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44563" y="4446588"/>
            <a:ext cx="5197475" cy="4211637"/>
          </a:xfrm>
          <a:prstGeom prst="rect">
            <a:avLst/>
          </a:prstGeom>
          <a:noFill/>
          <a:ln w="9525">
            <a:noFill/>
            <a:miter lim="800000"/>
            <a:headEnd/>
            <a:tailEnd/>
          </a:ln>
        </p:spPr>
        <p:txBody>
          <a:bodyPr vert="horz" wrap="square" lIns="93973" tIns="46986" rIns="93973" bIns="469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91588"/>
            <a:ext cx="3070225" cy="468312"/>
          </a:xfrm>
          <a:prstGeom prst="rect">
            <a:avLst/>
          </a:prstGeom>
          <a:noFill/>
          <a:ln w="9525">
            <a:noFill/>
            <a:miter lim="800000"/>
            <a:headEnd/>
            <a:tailEnd/>
          </a:ln>
        </p:spPr>
        <p:txBody>
          <a:bodyPr vert="horz" wrap="square" lIns="93973" tIns="46986" rIns="93973" bIns="46986"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4016375" y="8891588"/>
            <a:ext cx="3070225" cy="468312"/>
          </a:xfrm>
          <a:prstGeom prst="rect">
            <a:avLst/>
          </a:prstGeom>
          <a:noFill/>
          <a:ln w="9525">
            <a:noFill/>
            <a:miter lim="800000"/>
            <a:headEnd/>
            <a:tailEnd/>
          </a:ln>
        </p:spPr>
        <p:txBody>
          <a:bodyPr vert="horz" wrap="square" lIns="93973" tIns="46986" rIns="93973" bIns="46986" numCol="1" anchor="b" anchorCtr="0" compatLnSpc="1">
            <a:prstTxWarp prst="textNoShape">
              <a:avLst/>
            </a:prstTxWarp>
          </a:bodyPr>
          <a:lstStyle>
            <a:lvl1pPr algn="r">
              <a:defRPr sz="1200"/>
            </a:lvl1pPr>
          </a:lstStyle>
          <a:p>
            <a:pPr>
              <a:defRPr/>
            </a:pPr>
            <a:fld id="{67BFFEDC-911A-4383-A9BA-0FC3BD5A4CF4}" type="slidenum">
              <a:rPr lang="en-US"/>
              <a:pPr>
                <a:defRPr/>
              </a:pPr>
              <a:t>‹#›</a:t>
            </a:fld>
            <a:endParaRPr lang="en-US"/>
          </a:p>
        </p:txBody>
      </p:sp>
    </p:spTree>
    <p:extLst>
      <p:ext uri="{BB962C8B-B14F-4D97-AF65-F5344CB8AC3E}">
        <p14:creationId xmlns:p14="http://schemas.microsoft.com/office/powerpoint/2010/main" val="208118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8CC5716-947B-4B6C-AABE-759C86553268}" type="slidenum">
              <a:rPr lang="en-US" smtClean="0"/>
              <a:pPr/>
              <a:t>1</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10616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activity</a:t>
            </a:r>
            <a:r>
              <a:rPr lang="en-US" baseline="0" dirty="0" smtClean="0"/>
              <a:t> from the previous slide, participants find out that we rarely agree on the meaning of terms.</a:t>
            </a:r>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10</a:t>
            </a:fld>
            <a:endParaRPr lang="en-US"/>
          </a:p>
        </p:txBody>
      </p:sp>
    </p:spTree>
    <p:extLst>
      <p:ext uri="{BB962C8B-B14F-4D97-AF65-F5344CB8AC3E}">
        <p14:creationId xmlns:p14="http://schemas.microsoft.com/office/powerpoint/2010/main" val="82899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Words we</a:t>
            </a:r>
            <a:r>
              <a:rPr lang="en-US" baseline="0" dirty="0" smtClean="0"/>
              <a:t> use are sometimes high level abstractions with several complex equivalency meanings</a:t>
            </a:r>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11</a:t>
            </a:fld>
            <a:endParaRPr lang="en-US"/>
          </a:p>
        </p:txBody>
      </p:sp>
    </p:spTree>
    <p:extLst>
      <p:ext uri="{BB962C8B-B14F-4D97-AF65-F5344CB8AC3E}">
        <p14:creationId xmlns:p14="http://schemas.microsoft.com/office/powerpoint/2010/main" val="3055796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2E0685B-354D-48F1-AEB5-3AD85253865C}" type="slidenum">
              <a:rPr lang="en-US">
                <a:solidFill>
                  <a:prstClr val="black"/>
                </a:solidFill>
              </a:rPr>
              <a:pPr/>
              <a:t>12</a:t>
            </a:fld>
            <a:endParaRPr lang="en-US" dirty="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ea typeface="ＭＳ Ｐゴシック" pitchFamily="-65" charset="-128"/>
              </a:rPr>
              <a:t>For example, if I said,</a:t>
            </a:r>
            <a:r>
              <a:rPr lang="en-US" baseline="0" dirty="0" smtClean="0">
                <a:ea typeface="ＭＳ Ｐゴシック" pitchFamily="-65" charset="-128"/>
              </a:rPr>
              <a:t> “lets talk about leadership today” several words and meanings could come to mind.</a:t>
            </a:r>
            <a:endParaRPr lang="en-US" dirty="0" smtClean="0">
              <a:ea typeface="ＭＳ Ｐゴシック" pitchFamily="-65" charset="-128"/>
            </a:endParaRPr>
          </a:p>
        </p:txBody>
      </p:sp>
    </p:spTree>
    <p:extLst>
      <p:ext uri="{BB962C8B-B14F-4D97-AF65-F5344CB8AC3E}">
        <p14:creationId xmlns:p14="http://schemas.microsoft.com/office/powerpoint/2010/main" val="66493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BC26E28-E941-409B-BE6E-BDF41C181CBD}" type="slidenum">
              <a:rPr lang="en-US" smtClean="0">
                <a:ea typeface="ＭＳ Ｐゴシック" pitchFamily="-65" charset="-128"/>
              </a:rPr>
              <a:pPr/>
              <a:t>13</a:t>
            </a:fld>
            <a:endParaRPr lang="en-US" dirty="0" smtClean="0">
              <a:ea typeface="ＭＳ Ｐゴシック" pitchFamily="-65" charset="-128"/>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pitchFamily="-65" charset="-128"/>
              </a:rPr>
              <a:t>This is why</a:t>
            </a:r>
            <a:r>
              <a:rPr lang="en-US" baseline="0" dirty="0" smtClean="0">
                <a:ea typeface="ＭＳ Ｐゴシック" pitchFamily="-65" charset="-128"/>
              </a:rPr>
              <a:t> the opening exercise is so profound.  The more we use common words or terms the more we get comfortable with them. </a:t>
            </a:r>
          </a:p>
          <a:p>
            <a:pPr eaLnBrk="1" hangingPunct="1"/>
            <a:r>
              <a:rPr lang="en-US" baseline="0" dirty="0" smtClean="0">
                <a:ea typeface="ＭＳ Ｐゴシック" pitchFamily="-65" charset="-128"/>
              </a:rPr>
              <a:t>Although we might use the same words comfortably, we may not mean the same thing.</a:t>
            </a:r>
          </a:p>
          <a:p>
            <a:pPr eaLnBrk="1" hangingPunct="1"/>
            <a:endParaRPr lang="en-US" dirty="0" smtClean="0">
              <a:ea typeface="ＭＳ Ｐゴシック" pitchFamily="-65" charset="-128"/>
            </a:endParaRPr>
          </a:p>
          <a:p>
            <a:pPr eaLnBrk="1" hangingPunct="1"/>
            <a:r>
              <a:rPr lang="en-US" dirty="0" smtClean="0">
                <a:ea typeface="ＭＳ Ｐゴシック" pitchFamily="-65" charset="-128"/>
              </a:rPr>
              <a:t>Another way</a:t>
            </a:r>
            <a:r>
              <a:rPr lang="en-US" baseline="0" dirty="0" smtClean="0">
                <a:ea typeface="ＭＳ Ｐゴシック" pitchFamily="-65" charset="-128"/>
              </a:rPr>
              <a:t> to look at this is “the curse of knowledge” which is reference in the Heath brothers book, Made to Stick.  We can’t unlearn something and that makes it hard to see things from a view of no knowledge.</a:t>
            </a:r>
            <a:endParaRPr lang="en-US" dirty="0" smtClean="0">
              <a:ea typeface="ＭＳ Ｐゴシック" pitchFamily="-65" charset="-128"/>
            </a:endParaRPr>
          </a:p>
        </p:txBody>
      </p:sp>
    </p:spTree>
    <p:extLst>
      <p:ext uri="{BB962C8B-B14F-4D97-AF65-F5344CB8AC3E}">
        <p14:creationId xmlns:p14="http://schemas.microsoft.com/office/powerpoint/2010/main" val="822410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 Guessing!</a:t>
            </a:r>
            <a:r>
              <a:rPr lang="en-US" baseline="0" dirty="0" smtClean="0"/>
              <a:t> Is the mantra that Mahan in his book teaches – let’s not guess about terms and the meaning of words, but instead ‘seek first to understand’ as Stephen Covey would say.</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a:t>
            </a:r>
            <a:r>
              <a:rPr lang="en-US" baseline="0" dirty="0" smtClean="0"/>
              <a:t> are the words that are possible “miss matches”?</a:t>
            </a:r>
          </a:p>
          <a:p>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14</a:t>
            </a:fld>
            <a:endParaRPr lang="en-US"/>
          </a:p>
        </p:txBody>
      </p:sp>
    </p:spTree>
    <p:extLst>
      <p:ext uri="{BB962C8B-B14F-4D97-AF65-F5344CB8AC3E}">
        <p14:creationId xmlns:p14="http://schemas.microsoft.com/office/powerpoint/2010/main" val="3915856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a:t>
            </a:r>
            <a:r>
              <a:rPr lang="en-US" baseline="0" dirty="0" smtClean="0"/>
              <a:t> are the words that are possible “miss matches”?</a:t>
            </a:r>
          </a:p>
          <a:p>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15</a:t>
            </a:fld>
            <a:endParaRPr lang="en-US"/>
          </a:p>
        </p:txBody>
      </p:sp>
    </p:spTree>
    <p:extLst>
      <p:ext uri="{BB962C8B-B14F-4D97-AF65-F5344CB8AC3E}">
        <p14:creationId xmlns:p14="http://schemas.microsoft.com/office/powerpoint/2010/main" val="894363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a:t>
            </a:r>
            <a:r>
              <a:rPr lang="en-US" baseline="0" dirty="0" smtClean="0"/>
              <a:t> are the words that are possible “miss matches”?</a:t>
            </a:r>
          </a:p>
          <a:p>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16</a:t>
            </a:fld>
            <a:endParaRPr lang="en-US"/>
          </a:p>
        </p:txBody>
      </p:sp>
    </p:spTree>
    <p:extLst>
      <p:ext uri="{BB962C8B-B14F-4D97-AF65-F5344CB8AC3E}">
        <p14:creationId xmlns:p14="http://schemas.microsoft.com/office/powerpoint/2010/main" val="2173521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simple formula to be less abrupt and more collaborative (seek first to understand) in how you ask a question when someone asks you a question first.</a:t>
            </a:r>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17</a:t>
            </a:fld>
            <a:endParaRPr lang="en-US"/>
          </a:p>
        </p:txBody>
      </p:sp>
    </p:spTree>
    <p:extLst>
      <p:ext uri="{BB962C8B-B14F-4D97-AF65-F5344CB8AC3E}">
        <p14:creationId xmlns:p14="http://schemas.microsoft.com/office/powerpoint/2010/main" val="1386320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is a simple formula to be less abrupt and more collaborative (seek first to understand) in how you ask a question when someone asks you a question first.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18</a:t>
            </a:fld>
            <a:endParaRPr lang="en-US"/>
          </a:p>
        </p:txBody>
      </p:sp>
    </p:spTree>
    <p:extLst>
      <p:ext uri="{BB962C8B-B14F-4D97-AF65-F5344CB8AC3E}">
        <p14:creationId xmlns:p14="http://schemas.microsoft.com/office/powerpoint/2010/main" val="2990455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a:t>
            </a:r>
            <a:r>
              <a:rPr lang="en-US" baseline="0" dirty="0" smtClean="0"/>
              <a:t> are the words that are possible “miss matches”?  Could “guidance” mean signage or something else?  If it is signage, what signs? “be quiet” or “please clean up after yourself” or “first come first served”??</a:t>
            </a:r>
          </a:p>
          <a:p>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19</a:t>
            </a:fld>
            <a:endParaRPr lang="en-US"/>
          </a:p>
        </p:txBody>
      </p:sp>
    </p:spTree>
    <p:extLst>
      <p:ext uri="{BB962C8B-B14F-4D97-AF65-F5344CB8AC3E}">
        <p14:creationId xmlns:p14="http://schemas.microsoft.com/office/powerpoint/2010/main" val="356702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43AF393-661D-4295-902B-F16D2CBE9B22}" type="slidenum">
              <a:rPr lang="en-US" smtClean="0"/>
              <a:pPr/>
              <a:t>2</a:t>
            </a:fld>
            <a:endParaRPr lang="en-US" dirty="0" smtClean="0"/>
          </a:p>
        </p:txBody>
      </p:sp>
      <p:sp>
        <p:nvSpPr>
          <p:cNvPr id="33795" name="Rectangle 2"/>
          <p:cNvSpPr>
            <a:spLocks noGrp="1" noRot="1" noChangeAspect="1" noChangeArrowheads="1" noTextEdit="1"/>
          </p:cNvSpPr>
          <p:nvPr>
            <p:ph type="sldImg"/>
          </p:nvPr>
        </p:nvSpPr>
        <p:spPr>
          <a:xfrm>
            <a:off x="1204913" y="701675"/>
            <a:ext cx="4679950" cy="3509963"/>
          </a:xfrm>
          <a:ln/>
        </p:spPr>
      </p:sp>
      <p:sp>
        <p:nvSpPr>
          <p:cNvPr id="33796" name="Rectangle 3"/>
          <p:cNvSpPr>
            <a:spLocks noChangeArrowheads="1"/>
          </p:cNvSpPr>
          <p:nvPr/>
        </p:nvSpPr>
        <p:spPr bwMode="auto">
          <a:xfrm>
            <a:off x="1219615" y="4382658"/>
            <a:ext cx="4650581" cy="4213234"/>
          </a:xfrm>
          <a:prstGeom prst="rect">
            <a:avLst/>
          </a:prstGeom>
          <a:noFill/>
          <a:ln w="9525">
            <a:noFill/>
            <a:miter lim="800000"/>
            <a:headEnd/>
            <a:tailEnd/>
          </a:ln>
        </p:spPr>
        <p:txBody>
          <a:bodyPr lIns="93040" tIns="46519" rIns="93040" bIns="46519"/>
          <a:lstStyle/>
          <a:p>
            <a:pPr>
              <a:spcBef>
                <a:spcPct val="30000"/>
              </a:spcBef>
            </a:pPr>
            <a:r>
              <a:rPr lang="en-US" sz="1000" dirty="0">
                <a:latin typeface="Trebuchet MS" pitchFamily="34" charset="0"/>
              </a:rPr>
              <a:t>As a registered provider of CEU programs Haworth is required to include this slide as part of the AIA continuing education requirements for 2006. </a:t>
            </a:r>
          </a:p>
          <a:p>
            <a:pPr>
              <a:spcBef>
                <a:spcPct val="30000"/>
              </a:spcBef>
            </a:pPr>
            <a:endParaRPr lang="en-US" sz="1000" dirty="0">
              <a:latin typeface="Trebuchet MS" pitchFamily="34" charset="0"/>
            </a:endParaRPr>
          </a:p>
          <a:p>
            <a:pPr>
              <a:spcBef>
                <a:spcPct val="30000"/>
              </a:spcBef>
            </a:pPr>
            <a:r>
              <a:rPr lang="en-US" sz="1000" dirty="0">
                <a:latin typeface="Trebuchet MS" pitchFamily="34" charset="0"/>
              </a:rPr>
              <a:t>This presentation is available as a guide for you to prepare your own presentation.</a:t>
            </a:r>
          </a:p>
        </p:txBody>
      </p:sp>
      <p:sp>
        <p:nvSpPr>
          <p:cNvPr id="5" name="Notes Placeholder 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5488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of</a:t>
            </a:r>
            <a:r>
              <a:rPr lang="en-US" baseline="0" dirty="0" smtClean="0"/>
              <a:t> what the technique sounds like - </a:t>
            </a:r>
            <a:endParaRPr lang="en-US" dirty="0"/>
          </a:p>
        </p:txBody>
      </p:sp>
      <p:sp>
        <p:nvSpPr>
          <p:cNvPr id="4" name="Slide Number Placeholder 3"/>
          <p:cNvSpPr>
            <a:spLocks noGrp="1"/>
          </p:cNvSpPr>
          <p:nvPr>
            <p:ph type="sldNum" sz="quarter" idx="10"/>
          </p:nvPr>
        </p:nvSpPr>
        <p:spPr/>
        <p:txBody>
          <a:bodyPr/>
          <a:lstStyle/>
          <a:p>
            <a:pPr>
              <a:defRPr/>
            </a:pPr>
            <a:fld id="{C5EE9E6C-9B83-4C39-B7CD-D23F1250E2B6}" type="slidenum">
              <a:rPr lang="en-US" smtClean="0"/>
              <a:pPr>
                <a:defRPr/>
              </a:pPr>
              <a:t>20</a:t>
            </a:fld>
            <a:endParaRPr lang="en-US" dirty="0"/>
          </a:p>
        </p:txBody>
      </p:sp>
    </p:spTree>
    <p:extLst>
      <p:ext uri="{BB962C8B-B14F-4D97-AF65-F5344CB8AC3E}">
        <p14:creationId xmlns:p14="http://schemas.microsoft.com/office/powerpoint/2010/main" val="135469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Softening Statements</a:t>
            </a:r>
            <a:r>
              <a:rPr lang="en-US" baseline="0" dirty="0" smtClean="0"/>
              <a:t> can come in many forms – of course, you want to use whatever makes sense to the situation and is something you would really say.  We want this to be ‘in your words’ </a:t>
            </a:r>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21</a:t>
            </a:fld>
            <a:endParaRPr lang="en-US"/>
          </a:p>
        </p:txBody>
      </p:sp>
    </p:spTree>
    <p:extLst>
      <p:ext uri="{BB962C8B-B14F-4D97-AF65-F5344CB8AC3E}">
        <p14:creationId xmlns:p14="http://schemas.microsoft.com/office/powerpoint/2010/main" val="2374011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5CACCF4-FFCF-4E15-81E7-73C8C191709B}" type="slidenum">
              <a:rPr lang="en-US" smtClean="0">
                <a:ea typeface="ＭＳ Ｐゴシック" pitchFamily="-65" charset="-128"/>
              </a:rPr>
              <a:pPr/>
              <a:t>22</a:t>
            </a:fld>
            <a:endParaRPr lang="en-US" smtClean="0">
              <a:ea typeface="ＭＳ Ｐゴシック" pitchFamily="-65" charset="-128"/>
            </a:endParaRPr>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pitchFamily="-65" charset="-128"/>
              </a:rPr>
              <a:t>Let’s try this and see if it works!</a:t>
            </a:r>
          </a:p>
          <a:p>
            <a:pPr eaLnBrk="1" hangingPunct="1"/>
            <a:endParaRPr lang="en-US" dirty="0" smtClean="0">
              <a:ea typeface="ＭＳ Ｐゴシック" pitchFamily="-65" charset="-128"/>
            </a:endParaRPr>
          </a:p>
        </p:txBody>
      </p:sp>
    </p:spTree>
    <p:extLst>
      <p:ext uri="{BB962C8B-B14F-4D97-AF65-F5344CB8AC3E}">
        <p14:creationId xmlns:p14="http://schemas.microsoft.com/office/powerpoint/2010/main" val="3853111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Arial" charset="0"/>
                <a:ea typeface="ＭＳ Ｐゴシック" pitchFamily="-112" charset="-128"/>
                <a:cs typeface="+mn-cs"/>
              </a:rPr>
              <a:t>Any facility in any location is can be subjected to nature’s forces, technological failures, or man-made destruction, the handbook notes. Security programs enable you to prepare your company for worst-case scenarios. Your facility needs to be protected from any disastrous occurrence, whether it’s a fire or vandalism.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23</a:t>
            </a:fld>
            <a:endParaRPr lang="en-US"/>
          </a:p>
        </p:txBody>
      </p:sp>
    </p:spTree>
    <p:extLst>
      <p:ext uri="{BB962C8B-B14F-4D97-AF65-F5344CB8AC3E}">
        <p14:creationId xmlns:p14="http://schemas.microsoft.com/office/powerpoint/2010/main" val="171366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a:t>
            </a:r>
            <a:r>
              <a:rPr lang="en-US" baseline="0" dirty="0" smtClean="0"/>
              <a:t> are the words that are possible “miss matches”?</a:t>
            </a:r>
          </a:p>
          <a:p>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25</a:t>
            </a:fld>
            <a:endParaRPr lang="en-US"/>
          </a:p>
        </p:txBody>
      </p:sp>
    </p:spTree>
    <p:extLst>
      <p:ext uri="{BB962C8B-B14F-4D97-AF65-F5344CB8AC3E}">
        <p14:creationId xmlns:p14="http://schemas.microsoft.com/office/powerpoint/2010/main" val="22031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26</a:t>
            </a:fld>
            <a:endParaRPr lang="en-US"/>
          </a:p>
        </p:txBody>
      </p:sp>
    </p:spTree>
    <p:extLst>
      <p:ext uri="{BB962C8B-B14F-4D97-AF65-F5344CB8AC3E}">
        <p14:creationId xmlns:p14="http://schemas.microsoft.com/office/powerpoint/2010/main" val="1509414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27</a:t>
            </a:fld>
            <a:endParaRPr lang="en-US"/>
          </a:p>
        </p:txBody>
      </p:sp>
    </p:spTree>
    <p:extLst>
      <p:ext uri="{BB962C8B-B14F-4D97-AF65-F5344CB8AC3E}">
        <p14:creationId xmlns:p14="http://schemas.microsoft.com/office/powerpoint/2010/main" val="3109592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28</a:t>
            </a:fld>
            <a:endParaRPr lang="en-US"/>
          </a:p>
        </p:txBody>
      </p:sp>
    </p:spTree>
    <p:extLst>
      <p:ext uri="{BB962C8B-B14F-4D97-AF65-F5344CB8AC3E}">
        <p14:creationId xmlns:p14="http://schemas.microsoft.com/office/powerpoint/2010/main" val="3020713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29</a:t>
            </a:fld>
            <a:endParaRPr lang="en-US"/>
          </a:p>
        </p:txBody>
      </p:sp>
    </p:spTree>
    <p:extLst>
      <p:ext uri="{BB962C8B-B14F-4D97-AF65-F5344CB8AC3E}">
        <p14:creationId xmlns:p14="http://schemas.microsoft.com/office/powerpoint/2010/main" val="1967380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30</a:t>
            </a:fld>
            <a:endParaRPr lang="en-US"/>
          </a:p>
        </p:txBody>
      </p:sp>
    </p:spTree>
    <p:extLst>
      <p:ext uri="{BB962C8B-B14F-4D97-AF65-F5344CB8AC3E}">
        <p14:creationId xmlns:p14="http://schemas.microsoft.com/office/powerpoint/2010/main" val="171750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43AF393-661D-4295-902B-F16D2CBE9B22}" type="slidenum">
              <a:rPr lang="en-US" smtClean="0"/>
              <a:pPr/>
              <a:t>3</a:t>
            </a:fld>
            <a:endParaRPr lang="en-US" dirty="0" smtClean="0"/>
          </a:p>
        </p:txBody>
      </p:sp>
      <p:sp>
        <p:nvSpPr>
          <p:cNvPr id="33795" name="Rectangle 2"/>
          <p:cNvSpPr>
            <a:spLocks noGrp="1" noRot="1" noChangeAspect="1" noChangeArrowheads="1" noTextEdit="1"/>
          </p:cNvSpPr>
          <p:nvPr>
            <p:ph type="sldImg"/>
          </p:nvPr>
        </p:nvSpPr>
        <p:spPr>
          <a:xfrm>
            <a:off x="1204913" y="701675"/>
            <a:ext cx="4679950" cy="3509963"/>
          </a:xfrm>
          <a:ln/>
        </p:spPr>
      </p:sp>
      <p:sp>
        <p:nvSpPr>
          <p:cNvPr id="33796" name="Rectangle 3"/>
          <p:cNvSpPr>
            <a:spLocks noChangeArrowheads="1"/>
          </p:cNvSpPr>
          <p:nvPr/>
        </p:nvSpPr>
        <p:spPr bwMode="auto">
          <a:xfrm>
            <a:off x="1219615" y="4382658"/>
            <a:ext cx="4650581" cy="4213234"/>
          </a:xfrm>
          <a:prstGeom prst="rect">
            <a:avLst/>
          </a:prstGeom>
          <a:noFill/>
          <a:ln w="9525">
            <a:noFill/>
            <a:miter lim="800000"/>
            <a:headEnd/>
            <a:tailEnd/>
          </a:ln>
        </p:spPr>
        <p:txBody>
          <a:bodyPr lIns="93040" tIns="46519" rIns="93040" bIns="46519"/>
          <a:lstStyle/>
          <a:p>
            <a:pPr>
              <a:spcBef>
                <a:spcPct val="30000"/>
              </a:spcBef>
            </a:pPr>
            <a:r>
              <a:rPr lang="en-US" sz="1000" dirty="0">
                <a:latin typeface="Trebuchet MS" pitchFamily="34" charset="0"/>
              </a:rPr>
              <a:t>As a registered provider of CEU programs Haworth is required to include this slide as part of the AIA continuing education requirements for 2006. </a:t>
            </a:r>
          </a:p>
          <a:p>
            <a:pPr>
              <a:spcBef>
                <a:spcPct val="30000"/>
              </a:spcBef>
            </a:pPr>
            <a:endParaRPr lang="en-US" sz="1000" dirty="0">
              <a:latin typeface="Trebuchet MS" pitchFamily="34" charset="0"/>
            </a:endParaRPr>
          </a:p>
          <a:p>
            <a:pPr>
              <a:spcBef>
                <a:spcPct val="30000"/>
              </a:spcBef>
            </a:pPr>
            <a:r>
              <a:rPr lang="en-US" sz="1000" dirty="0">
                <a:latin typeface="Trebuchet MS" pitchFamily="34" charset="0"/>
              </a:rPr>
              <a:t>This presentation is available as a guide for you to prepare your own presentation.</a:t>
            </a:r>
          </a:p>
        </p:txBody>
      </p:sp>
      <p:sp>
        <p:nvSpPr>
          <p:cNvPr id="5" name="Notes Placeholder 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67989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4EFF3EC-5386-4DE4-94B9-099CBB7D7624}" type="slidenum">
              <a:rPr lang="en-US" smtClean="0">
                <a:ea typeface="ＭＳ Ｐゴシック" pitchFamily="-65" charset="-128"/>
              </a:rPr>
              <a:pPr/>
              <a:t>31</a:t>
            </a:fld>
            <a:endParaRPr lang="en-US" smtClean="0">
              <a:ea typeface="ＭＳ Ｐゴシック" pitchFamily="-65" charset="-128"/>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pitchFamily="-65" charset="-128"/>
              </a:rPr>
              <a:t>Here’s a fun</a:t>
            </a:r>
            <a:r>
              <a:rPr lang="en-US" baseline="0" dirty="0" smtClean="0">
                <a:ea typeface="ＭＳ Ｐゴシック" pitchFamily="-65" charset="-128"/>
              </a:rPr>
              <a:t> way to look at today’s topic…</a:t>
            </a:r>
            <a:endParaRPr lang="en-US" dirty="0" smtClean="0">
              <a:ea typeface="ＭＳ Ｐゴシック" pitchFamily="-65" charset="-128"/>
            </a:endParaRPr>
          </a:p>
        </p:txBody>
      </p:sp>
    </p:spTree>
    <p:extLst>
      <p:ext uri="{BB962C8B-B14F-4D97-AF65-F5344CB8AC3E}">
        <p14:creationId xmlns:p14="http://schemas.microsoft.com/office/powerpoint/2010/main" val="2764267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conclusion,</a:t>
            </a:r>
            <a:r>
              <a:rPr lang="en-US" baseline="0" dirty="0" smtClean="0"/>
              <a:t> even if you know HOW to clarify, it’s my concern that you won’t think you NEED to clarify.  Did you really think you would get a match for the word “TRUST”?  It’s even more common for us to think we have a match on words like “preparedness” and “safe” or even “quick turnaround”.</a:t>
            </a:r>
          </a:p>
          <a:p>
            <a:r>
              <a:rPr lang="en-US" baseline="0" dirty="0" smtClean="0"/>
              <a:t>My challenge to you is this – in at least 2 conversations still today, pick one word and clarify it.  See how it goes.</a:t>
            </a:r>
          </a:p>
          <a:p>
            <a:r>
              <a:rPr lang="en-US" baseline="0" dirty="0" smtClean="0"/>
              <a:t>Remember – No Guessing!</a:t>
            </a:r>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32</a:t>
            </a:fld>
            <a:endParaRPr lang="en-US"/>
          </a:p>
        </p:txBody>
      </p:sp>
    </p:spTree>
    <p:extLst>
      <p:ext uri="{BB962C8B-B14F-4D97-AF65-F5344CB8AC3E}">
        <p14:creationId xmlns:p14="http://schemas.microsoft.com/office/powerpoint/2010/main" val="1788759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pitchFamily="-112" charset="-128"/>
                <a:cs typeface="+mn-cs"/>
              </a:rPr>
              <a:t>From </a:t>
            </a:r>
            <a:r>
              <a:rPr lang="en-US" sz="1200" kern="1200" dirty="0" err="1" smtClean="0">
                <a:solidFill>
                  <a:schemeClr val="tx1"/>
                </a:solidFill>
                <a:latin typeface="Arial" charset="0"/>
                <a:ea typeface="ＭＳ Ｐゴシック" pitchFamily="-112" charset="-128"/>
                <a:cs typeface="+mn-cs"/>
              </a:rPr>
              <a:t>Hayatt</a:t>
            </a:r>
            <a:r>
              <a:rPr lang="en-US" sz="1200" kern="1200" dirty="0" smtClean="0">
                <a:solidFill>
                  <a:schemeClr val="tx1"/>
                </a:solidFill>
                <a:latin typeface="Arial" charset="0"/>
                <a:ea typeface="ＭＳ Ｐゴシック" pitchFamily="-112" charset="-128"/>
                <a:cs typeface="+mn-cs"/>
              </a:rPr>
              <a:t> </a:t>
            </a:r>
            <a:r>
              <a:rPr lang="en-US" sz="1200" kern="1200" dirty="0" err="1" smtClean="0">
                <a:solidFill>
                  <a:schemeClr val="tx1"/>
                </a:solidFill>
                <a:latin typeface="Arial" charset="0"/>
                <a:ea typeface="ＭＳ Ｐゴシック" pitchFamily="-112" charset="-128"/>
                <a:cs typeface="+mn-cs"/>
              </a:rPr>
              <a:t>Whelihan</a:t>
            </a:r>
            <a:r>
              <a:rPr lang="en-US" sz="1200" kern="1200" dirty="0" smtClean="0">
                <a:solidFill>
                  <a:schemeClr val="tx1"/>
                </a:solidFill>
                <a:latin typeface="Arial" charset="0"/>
                <a:ea typeface="ＭＳ Ｐゴシック" pitchFamily="-112" charset="-128"/>
                <a:cs typeface="+mn-cs"/>
              </a:rPr>
              <a:t> </a:t>
            </a:r>
          </a:p>
          <a:p>
            <a:r>
              <a:rPr lang="en-US" sz="1200" kern="1200" dirty="0" smtClean="0">
                <a:solidFill>
                  <a:schemeClr val="tx1"/>
                </a:solidFill>
                <a:latin typeface="Arial" charset="0"/>
                <a:ea typeface="ＭＳ Ｐゴシック" pitchFamily="-112" charset="-128"/>
                <a:cs typeface="+mn-cs"/>
              </a:rPr>
              <a:t>Learning Objectives Reviewed</a:t>
            </a:r>
          </a:p>
          <a:p>
            <a:r>
              <a:rPr lang="en-US" sz="1200" kern="1200" dirty="0" smtClean="0">
                <a:solidFill>
                  <a:schemeClr val="tx1"/>
                </a:solidFill>
                <a:latin typeface="Arial" charset="0"/>
                <a:ea typeface="ＭＳ Ｐゴシック" pitchFamily="-112" charset="-128"/>
                <a:cs typeface="+mn-cs"/>
              </a:rPr>
              <a:t>&gt; 1.           What are some of the common barriers to effective communication?</a:t>
            </a:r>
          </a:p>
          <a:p>
            <a:r>
              <a:rPr lang="en-US" sz="1200" kern="1200" dirty="0" smtClean="0">
                <a:solidFill>
                  <a:schemeClr val="tx1"/>
                </a:solidFill>
                <a:latin typeface="Arial" charset="0"/>
                <a:ea typeface="ＭＳ Ｐゴシック" pitchFamily="-112" charset="-128"/>
                <a:cs typeface="+mn-cs"/>
              </a:rPr>
              <a:t>&gt; 2.           Can someone from the audience articulate what “The Expert’s Curse” is?</a:t>
            </a:r>
          </a:p>
          <a:p>
            <a:r>
              <a:rPr lang="en-US" sz="1200" kern="1200" dirty="0" smtClean="0">
                <a:solidFill>
                  <a:schemeClr val="tx1"/>
                </a:solidFill>
                <a:latin typeface="Arial" charset="0"/>
                <a:ea typeface="ＭＳ Ｐゴシック" pitchFamily="-112" charset="-128"/>
                <a:cs typeface="+mn-cs"/>
              </a:rPr>
              <a:t>&gt; 3.           What does "the Expert's Curse" do to our ability to communicate</a:t>
            </a:r>
          </a:p>
          <a:p>
            <a:r>
              <a:rPr lang="en-US" sz="1200" kern="1200" dirty="0" smtClean="0">
                <a:solidFill>
                  <a:schemeClr val="tx1"/>
                </a:solidFill>
                <a:latin typeface="Arial" charset="0"/>
                <a:ea typeface="ＭＳ Ｐゴシック" pitchFamily="-112" charset="-128"/>
                <a:cs typeface="+mn-cs"/>
              </a:rPr>
              <a:t>&gt; 4.           What is the simple technique that can be used to add clarity to conversations?</a:t>
            </a:r>
          </a:p>
          <a:p>
            <a:r>
              <a:rPr lang="en-US" sz="1200" kern="1200" dirty="0" smtClean="0">
                <a:solidFill>
                  <a:schemeClr val="tx1"/>
                </a:solidFill>
                <a:latin typeface="Arial" charset="0"/>
                <a:ea typeface="ＭＳ Ｐゴシック" pitchFamily="-112" charset="-128"/>
                <a:cs typeface="+mn-cs"/>
              </a:rPr>
              <a:t>&gt; 5.           </a:t>
            </a:r>
            <a:r>
              <a:rPr lang="en-US" sz="1200" kern="1200" dirty="0" err="1" smtClean="0">
                <a:solidFill>
                  <a:schemeClr val="tx1"/>
                </a:solidFill>
                <a:latin typeface="Arial" charset="0"/>
                <a:ea typeface="ＭＳ Ｐゴシック" pitchFamily="-112" charset="-128"/>
                <a:cs typeface="+mn-cs"/>
              </a:rPr>
              <a:t>HOw</a:t>
            </a:r>
            <a:r>
              <a:rPr lang="en-US" sz="1200" kern="1200" dirty="0" smtClean="0">
                <a:solidFill>
                  <a:schemeClr val="tx1"/>
                </a:solidFill>
                <a:latin typeface="Arial" charset="0"/>
                <a:ea typeface="ＭＳ Ｐゴシック" pitchFamily="-112" charset="-128"/>
                <a:cs typeface="+mn-cs"/>
              </a:rPr>
              <a:t> did we practice this technique for real-world application?</a:t>
            </a:r>
          </a:p>
          <a:p>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33</a:t>
            </a:fld>
            <a:endParaRPr lang="en-US"/>
          </a:p>
        </p:txBody>
      </p:sp>
    </p:spTree>
    <p:extLst>
      <p:ext uri="{BB962C8B-B14F-4D97-AF65-F5344CB8AC3E}">
        <p14:creationId xmlns:p14="http://schemas.microsoft.com/office/powerpoint/2010/main" val="1491220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latin typeface="Arial" charset="0"/>
                <a:ea typeface="ＭＳ Ｐゴシック" pitchFamily="-112" charset="-128"/>
                <a:cs typeface="+mn-cs"/>
              </a:rPr>
              <a:t>Quiz Questions:</a:t>
            </a:r>
            <a:endParaRPr lang="en-US" sz="1200" kern="1200" dirty="0" smtClean="0">
              <a:solidFill>
                <a:schemeClr val="tx1"/>
              </a:solidFill>
              <a:latin typeface="Arial" charset="0"/>
              <a:ea typeface="ＭＳ Ｐゴシック" pitchFamily="-112" charset="-128"/>
              <a:cs typeface="+mn-cs"/>
            </a:endParaRPr>
          </a:p>
          <a:p>
            <a:pPr lvl="0"/>
            <a:r>
              <a:rPr lang="en-US" sz="1200" kern="1200" dirty="0" smtClean="0">
                <a:solidFill>
                  <a:schemeClr val="tx1"/>
                </a:solidFill>
                <a:latin typeface="Arial" charset="0"/>
                <a:ea typeface="ＭＳ Ｐゴシック" pitchFamily="-112" charset="-128"/>
                <a:cs typeface="+mn-cs"/>
              </a:rPr>
              <a:t>When communication breaks down it is commonly due to: </a:t>
            </a:r>
          </a:p>
          <a:p>
            <a:pPr lvl="0"/>
            <a:r>
              <a:rPr lang="en-US" sz="1200" kern="1200" dirty="0" smtClean="0">
                <a:solidFill>
                  <a:schemeClr val="tx1"/>
                </a:solidFill>
                <a:latin typeface="Arial" charset="0"/>
                <a:ea typeface="ＭＳ Ｐゴシック" pitchFamily="-112" charset="-128"/>
                <a:cs typeface="+mn-cs"/>
              </a:rPr>
              <a:t>No one is listening</a:t>
            </a:r>
          </a:p>
          <a:p>
            <a:pPr lvl="0"/>
            <a:r>
              <a:rPr lang="en-US" sz="1200" kern="1200" dirty="0" smtClean="0">
                <a:solidFill>
                  <a:srgbClr val="C00000"/>
                </a:solidFill>
                <a:latin typeface="Arial" charset="0"/>
                <a:ea typeface="ＭＳ Ｐゴシック" pitchFamily="-112" charset="-128"/>
                <a:cs typeface="+mn-cs"/>
              </a:rPr>
              <a:t>*We have different meanings for the same words</a:t>
            </a:r>
          </a:p>
          <a:p>
            <a:pPr lvl="0"/>
            <a:r>
              <a:rPr lang="en-US" sz="1200" kern="1200" dirty="0" smtClean="0">
                <a:solidFill>
                  <a:schemeClr val="tx1"/>
                </a:solidFill>
                <a:latin typeface="Arial" charset="0"/>
                <a:ea typeface="ＭＳ Ｐゴシック" pitchFamily="-112" charset="-128"/>
                <a:cs typeface="+mn-cs"/>
              </a:rPr>
              <a:t>Language barriers in our diverse world</a:t>
            </a:r>
          </a:p>
          <a:p>
            <a:pPr lvl="0"/>
            <a:r>
              <a:rPr lang="en-US" sz="1200" kern="1200" dirty="0" smtClean="0">
                <a:solidFill>
                  <a:schemeClr val="tx1"/>
                </a:solidFill>
                <a:latin typeface="Arial" charset="0"/>
                <a:ea typeface="ＭＳ Ｐゴシック" pitchFamily="-112" charset="-128"/>
                <a:cs typeface="+mn-cs"/>
              </a:rPr>
              <a:t>Gender differences in how we hear and speak</a:t>
            </a:r>
          </a:p>
          <a:p>
            <a:r>
              <a:rPr lang="en-US" sz="1200" kern="1200" dirty="0" smtClean="0">
                <a:solidFill>
                  <a:schemeClr val="tx1"/>
                </a:solidFill>
                <a:latin typeface="Arial" charset="0"/>
                <a:ea typeface="ＭＳ Ｐゴシック" pitchFamily="-112" charset="-128"/>
                <a:cs typeface="+mn-cs"/>
              </a:rPr>
              <a:t> </a:t>
            </a:r>
          </a:p>
          <a:p>
            <a:pPr lvl="0"/>
            <a:r>
              <a:rPr lang="en-US" sz="1200" kern="1200" dirty="0" smtClean="0">
                <a:solidFill>
                  <a:schemeClr val="tx1"/>
                </a:solidFill>
                <a:latin typeface="Arial" charset="0"/>
                <a:ea typeface="ＭＳ Ｐゴシック" pitchFamily="-112" charset="-128"/>
                <a:cs typeface="+mn-cs"/>
              </a:rPr>
              <a:t>Finish this sentence: “Definitions are found in dictionaries, _______ are found in people”  (Meanings)</a:t>
            </a:r>
          </a:p>
          <a:p>
            <a:r>
              <a:rPr lang="en-US" sz="1200" kern="1200" dirty="0" smtClean="0">
                <a:solidFill>
                  <a:schemeClr val="tx1"/>
                </a:solidFill>
                <a:latin typeface="Arial" charset="0"/>
                <a:ea typeface="ＭＳ Ｐゴシック" pitchFamily="-112" charset="-128"/>
                <a:cs typeface="+mn-cs"/>
              </a:rPr>
              <a:t> </a:t>
            </a:r>
          </a:p>
          <a:p>
            <a:pPr lvl="0"/>
            <a:r>
              <a:rPr lang="en-US" sz="1200" kern="1200" dirty="0" smtClean="0">
                <a:solidFill>
                  <a:schemeClr val="tx1"/>
                </a:solidFill>
                <a:latin typeface="Arial" charset="0"/>
                <a:ea typeface="ＭＳ Ｐゴシック" pitchFamily="-112" charset="-128"/>
                <a:cs typeface="+mn-cs"/>
              </a:rPr>
              <a:t>“The Expert’s Curse” means:</a:t>
            </a:r>
          </a:p>
          <a:p>
            <a:pPr lvl="0"/>
            <a:r>
              <a:rPr lang="en-US" sz="1200" kern="1200" dirty="0" smtClean="0">
                <a:solidFill>
                  <a:schemeClr val="tx1"/>
                </a:solidFill>
                <a:latin typeface="Arial" charset="0"/>
                <a:ea typeface="ＭＳ Ｐゴシック" pitchFamily="-112" charset="-128"/>
                <a:cs typeface="+mn-cs"/>
              </a:rPr>
              <a:t>You make mistakes when you’re an expert</a:t>
            </a:r>
          </a:p>
          <a:p>
            <a:pPr lvl="0"/>
            <a:r>
              <a:rPr lang="en-US" sz="1200" kern="1200" dirty="0" smtClean="0">
                <a:solidFill>
                  <a:schemeClr val="tx1"/>
                </a:solidFill>
                <a:latin typeface="Arial" charset="0"/>
                <a:ea typeface="ＭＳ Ｐゴシック" pitchFamily="-112" charset="-128"/>
                <a:cs typeface="+mn-cs"/>
              </a:rPr>
              <a:t>Experts have a hard time communicating</a:t>
            </a:r>
          </a:p>
          <a:p>
            <a:pPr lvl="0"/>
            <a:r>
              <a:rPr lang="en-US" sz="1200" kern="1200" dirty="0" smtClean="0">
                <a:solidFill>
                  <a:schemeClr val="tx1"/>
                </a:solidFill>
                <a:latin typeface="Arial" charset="0"/>
                <a:ea typeface="ＭＳ Ｐゴシック" pitchFamily="-112" charset="-128"/>
                <a:cs typeface="+mn-cs"/>
              </a:rPr>
              <a:t>*The more you know about a topic, the more you think everyone else knows the same</a:t>
            </a:r>
          </a:p>
          <a:p>
            <a:pPr lvl="0"/>
            <a:r>
              <a:rPr lang="en-US" sz="1200" kern="1200" dirty="0" smtClean="0">
                <a:solidFill>
                  <a:schemeClr val="tx1"/>
                </a:solidFill>
                <a:latin typeface="Arial" charset="0"/>
                <a:ea typeface="ＭＳ Ｐゴシック" pitchFamily="-112" charset="-128"/>
                <a:cs typeface="+mn-cs"/>
              </a:rPr>
              <a:t>Even though you understand topics well, you have a hard time explaining them</a:t>
            </a:r>
          </a:p>
          <a:p>
            <a:r>
              <a:rPr lang="en-US" sz="1200" kern="1200" dirty="0" smtClean="0">
                <a:solidFill>
                  <a:schemeClr val="tx1"/>
                </a:solidFill>
                <a:latin typeface="Arial" charset="0"/>
                <a:ea typeface="ＭＳ Ｐゴシック" pitchFamily="-112" charset="-128"/>
                <a:cs typeface="+mn-cs"/>
              </a:rPr>
              <a:t> </a:t>
            </a:r>
          </a:p>
          <a:p>
            <a:pPr lvl="0"/>
            <a:r>
              <a:rPr lang="en-US" sz="1200" kern="1200" dirty="0" smtClean="0">
                <a:solidFill>
                  <a:schemeClr val="tx1"/>
                </a:solidFill>
                <a:latin typeface="Arial" charset="0"/>
                <a:ea typeface="ＭＳ Ｐゴシック" pitchFamily="-112" charset="-128"/>
                <a:cs typeface="+mn-cs"/>
              </a:rPr>
              <a:t>To answer a question with a question, the formula includes a “__________ statement”  (Softening</a:t>
            </a:r>
            <a:r>
              <a:rPr lang="en-US" sz="1200" kern="1200" baseline="0" dirty="0" smtClean="0">
                <a:solidFill>
                  <a:schemeClr val="tx1"/>
                </a:solidFill>
                <a:latin typeface="Arial" charset="0"/>
                <a:ea typeface="ＭＳ Ｐゴシック" pitchFamily="-112" charset="-128"/>
                <a:cs typeface="+mn-cs"/>
              </a:rPr>
              <a:t>)</a:t>
            </a:r>
            <a:endParaRPr lang="en-US" sz="1200" kern="1200" dirty="0" smtClean="0">
              <a:solidFill>
                <a:schemeClr val="tx1"/>
              </a:solidFill>
              <a:latin typeface="Arial" charset="0"/>
              <a:ea typeface="ＭＳ Ｐゴシック" pitchFamily="-112" charset="-128"/>
              <a:cs typeface="+mn-cs"/>
            </a:endParaRPr>
          </a:p>
          <a:p>
            <a:r>
              <a:rPr lang="en-US" sz="1200" kern="1200" dirty="0" smtClean="0">
                <a:solidFill>
                  <a:schemeClr val="tx1"/>
                </a:solidFill>
                <a:latin typeface="Arial" charset="0"/>
                <a:ea typeface="ＭＳ Ｐゴシック" pitchFamily="-112" charset="-128"/>
                <a:cs typeface="+mn-cs"/>
              </a:rPr>
              <a:t> </a:t>
            </a:r>
          </a:p>
          <a:p>
            <a:pPr lvl="0"/>
            <a:r>
              <a:rPr lang="en-US" sz="1200" kern="1200" dirty="0" smtClean="0">
                <a:solidFill>
                  <a:schemeClr val="tx1"/>
                </a:solidFill>
                <a:latin typeface="Arial" charset="0"/>
                <a:ea typeface="ＭＳ Ｐゴシック" pitchFamily="-112" charset="-128"/>
                <a:cs typeface="+mn-cs"/>
              </a:rPr>
              <a:t>True or False:  The word “Trust” means virtually the same thing to everyone  (False)</a:t>
            </a:r>
          </a:p>
          <a:p>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34</a:t>
            </a:fld>
            <a:endParaRPr lang="en-US"/>
          </a:p>
        </p:txBody>
      </p:sp>
    </p:spTree>
    <p:extLst>
      <p:ext uri="{BB962C8B-B14F-4D97-AF65-F5344CB8AC3E}">
        <p14:creationId xmlns:p14="http://schemas.microsoft.com/office/powerpoint/2010/main" val="3156100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unless there is an electronic survey later.</a:t>
            </a:r>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35</a:t>
            </a:fld>
            <a:endParaRPr lang="en-US"/>
          </a:p>
        </p:txBody>
      </p:sp>
    </p:spTree>
    <p:extLst>
      <p:ext uri="{BB962C8B-B14F-4D97-AF65-F5344CB8AC3E}">
        <p14:creationId xmlns:p14="http://schemas.microsoft.com/office/powerpoint/2010/main" val="355039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43AF393-661D-4295-902B-F16D2CBE9B22}" type="slidenum">
              <a:rPr lang="en-US" smtClean="0"/>
              <a:pPr/>
              <a:t>4</a:t>
            </a:fld>
            <a:endParaRPr lang="en-US" dirty="0" smtClean="0"/>
          </a:p>
        </p:txBody>
      </p:sp>
      <p:sp>
        <p:nvSpPr>
          <p:cNvPr id="33795" name="Rectangle 2"/>
          <p:cNvSpPr>
            <a:spLocks noGrp="1" noRot="1" noChangeAspect="1" noChangeArrowheads="1" noTextEdit="1"/>
          </p:cNvSpPr>
          <p:nvPr>
            <p:ph type="sldImg"/>
          </p:nvPr>
        </p:nvSpPr>
        <p:spPr>
          <a:xfrm>
            <a:off x="1204913" y="701675"/>
            <a:ext cx="4679950" cy="3509963"/>
          </a:xfrm>
          <a:ln/>
        </p:spPr>
      </p:sp>
      <p:sp>
        <p:nvSpPr>
          <p:cNvPr id="33796" name="Rectangle 3"/>
          <p:cNvSpPr>
            <a:spLocks noChangeArrowheads="1"/>
          </p:cNvSpPr>
          <p:nvPr/>
        </p:nvSpPr>
        <p:spPr bwMode="auto">
          <a:xfrm>
            <a:off x="1219615" y="4382658"/>
            <a:ext cx="4650581" cy="4213234"/>
          </a:xfrm>
          <a:prstGeom prst="rect">
            <a:avLst/>
          </a:prstGeom>
          <a:noFill/>
          <a:ln w="9525">
            <a:noFill/>
            <a:miter lim="800000"/>
            <a:headEnd/>
            <a:tailEnd/>
          </a:ln>
        </p:spPr>
        <p:txBody>
          <a:bodyPr lIns="93040" tIns="46519" rIns="93040" bIns="46519"/>
          <a:lstStyle/>
          <a:p>
            <a:pPr>
              <a:spcBef>
                <a:spcPct val="30000"/>
              </a:spcBef>
            </a:pPr>
            <a:r>
              <a:rPr lang="en-US" sz="1000" dirty="0">
                <a:latin typeface="Trebuchet MS" pitchFamily="34" charset="0"/>
              </a:rPr>
              <a:t>As a registered provider of CEU programs Haworth is required to include this slide as part of the AIA continuing education requirements for 2006. </a:t>
            </a:r>
          </a:p>
          <a:p>
            <a:pPr>
              <a:spcBef>
                <a:spcPct val="30000"/>
              </a:spcBef>
            </a:pPr>
            <a:endParaRPr lang="en-US" sz="1000" dirty="0">
              <a:latin typeface="Trebuchet MS" pitchFamily="34" charset="0"/>
            </a:endParaRPr>
          </a:p>
          <a:p>
            <a:pPr>
              <a:spcBef>
                <a:spcPct val="30000"/>
              </a:spcBef>
            </a:pPr>
            <a:r>
              <a:rPr lang="en-US" sz="1000" dirty="0">
                <a:latin typeface="Trebuchet MS" pitchFamily="34" charset="0"/>
              </a:rPr>
              <a:t>This presentation is available as a guide for you to prepare your own presentation.</a:t>
            </a:r>
          </a:p>
        </p:txBody>
      </p:sp>
      <p:sp>
        <p:nvSpPr>
          <p:cNvPr id="5" name="Notes Placeholder 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5187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43AF393-661D-4295-902B-F16D2CBE9B22}" type="slidenum">
              <a:rPr lang="en-US" smtClean="0"/>
              <a:pPr/>
              <a:t>5</a:t>
            </a:fld>
            <a:endParaRPr lang="en-US" dirty="0" smtClean="0"/>
          </a:p>
        </p:txBody>
      </p:sp>
      <p:sp>
        <p:nvSpPr>
          <p:cNvPr id="33795" name="Rectangle 2"/>
          <p:cNvSpPr>
            <a:spLocks noGrp="1" noRot="1" noChangeAspect="1" noChangeArrowheads="1" noTextEdit="1"/>
          </p:cNvSpPr>
          <p:nvPr>
            <p:ph type="sldImg"/>
          </p:nvPr>
        </p:nvSpPr>
        <p:spPr>
          <a:xfrm>
            <a:off x="1204913" y="701675"/>
            <a:ext cx="4679950" cy="3509963"/>
          </a:xfrm>
          <a:ln/>
        </p:spPr>
      </p:sp>
      <p:sp>
        <p:nvSpPr>
          <p:cNvPr id="33796" name="Rectangle 3"/>
          <p:cNvSpPr>
            <a:spLocks noChangeArrowheads="1"/>
          </p:cNvSpPr>
          <p:nvPr/>
        </p:nvSpPr>
        <p:spPr bwMode="auto">
          <a:xfrm>
            <a:off x="1219615" y="4382658"/>
            <a:ext cx="4650581" cy="4213234"/>
          </a:xfrm>
          <a:prstGeom prst="rect">
            <a:avLst/>
          </a:prstGeom>
          <a:noFill/>
          <a:ln w="9525">
            <a:noFill/>
            <a:miter lim="800000"/>
            <a:headEnd/>
            <a:tailEnd/>
          </a:ln>
        </p:spPr>
        <p:txBody>
          <a:bodyPr lIns="93040" tIns="46519" rIns="93040" bIns="46519"/>
          <a:lstStyle/>
          <a:p>
            <a:pPr>
              <a:spcBef>
                <a:spcPct val="30000"/>
              </a:spcBef>
            </a:pPr>
            <a:r>
              <a:rPr lang="en-US" sz="1000" dirty="0">
                <a:latin typeface="Trebuchet MS" pitchFamily="34" charset="0"/>
              </a:rPr>
              <a:t>As a registered provider of CEU programs Haworth is required to include this slide as part of the AIA continuing education requirements for 2006. </a:t>
            </a:r>
          </a:p>
          <a:p>
            <a:pPr>
              <a:spcBef>
                <a:spcPct val="30000"/>
              </a:spcBef>
            </a:pPr>
            <a:endParaRPr lang="en-US" sz="1000" dirty="0">
              <a:latin typeface="Trebuchet MS" pitchFamily="34" charset="0"/>
            </a:endParaRPr>
          </a:p>
          <a:p>
            <a:pPr>
              <a:spcBef>
                <a:spcPct val="30000"/>
              </a:spcBef>
            </a:pPr>
            <a:r>
              <a:rPr lang="en-US" sz="1000" dirty="0">
                <a:latin typeface="Trebuchet MS" pitchFamily="34" charset="0"/>
              </a:rPr>
              <a:t>This presentation is available as a guide for you to prepare your own presentation.</a:t>
            </a:r>
          </a:p>
        </p:txBody>
      </p:sp>
      <p:sp>
        <p:nvSpPr>
          <p:cNvPr id="5" name="Notes Placeholder 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2557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ＭＳ Ｐゴシック" pitchFamily="-112" charset="-128"/>
                <a:cs typeface="+mn-cs"/>
              </a:rPr>
              <a:t>Increase awareness of common barriers to effective communication</a:t>
            </a:r>
          </a:p>
          <a:p>
            <a:pPr lvl="0"/>
            <a:r>
              <a:rPr lang="en-US" sz="1200" kern="1200" dirty="0" smtClean="0">
                <a:solidFill>
                  <a:schemeClr val="tx1"/>
                </a:solidFill>
                <a:latin typeface="Arial" charset="0"/>
                <a:ea typeface="ＭＳ Ｐゴシック" pitchFamily="-112" charset="-128"/>
                <a:cs typeface="+mn-cs"/>
              </a:rPr>
              <a:t>Articulate what “The Expert’s Curse” means to our ability to communicate</a:t>
            </a:r>
          </a:p>
          <a:p>
            <a:pPr lvl="0"/>
            <a:r>
              <a:rPr lang="en-US" sz="1200" kern="1200" dirty="0" smtClean="0">
                <a:solidFill>
                  <a:schemeClr val="tx1"/>
                </a:solidFill>
                <a:latin typeface="Arial" charset="0"/>
                <a:ea typeface="ＭＳ Ｐゴシック" pitchFamily="-112" charset="-128"/>
                <a:cs typeface="+mn-cs"/>
              </a:rPr>
              <a:t>Learn a simple technique to add clarity to conversations</a:t>
            </a:r>
          </a:p>
          <a:p>
            <a:pPr lvl="0"/>
            <a:r>
              <a:rPr lang="en-US" sz="1200" kern="1200" dirty="0" smtClean="0">
                <a:solidFill>
                  <a:schemeClr val="tx1"/>
                </a:solidFill>
                <a:latin typeface="Arial" charset="0"/>
                <a:ea typeface="ＭＳ Ｐゴシック" pitchFamily="-112" charset="-128"/>
                <a:cs typeface="+mn-cs"/>
              </a:rPr>
              <a:t>Practice the technique for real-world application</a:t>
            </a:r>
          </a:p>
          <a:p>
            <a:endParaRPr lang="en-US" dirty="0" smtClean="0"/>
          </a:p>
          <a:p>
            <a:r>
              <a:rPr lang="en-US" dirty="0" smtClean="0"/>
              <a:t>The technique I’ll cover is from the book,</a:t>
            </a:r>
            <a:r>
              <a:rPr lang="en-US" baseline="0" dirty="0" smtClean="0"/>
              <a:t> “Let’s Get Real or Let’s Not Play” by Mahan </a:t>
            </a:r>
            <a:r>
              <a:rPr lang="en-US" baseline="0" dirty="0" err="1" smtClean="0"/>
              <a:t>Khalsa</a:t>
            </a:r>
            <a:r>
              <a:rPr lang="en-US" baseline="0" dirty="0" smtClean="0"/>
              <a:t> from FranklinCovey, Inc.  Other elements of today’s program is influenced by “The Seven Habits of Highly Effective People” by Stephen Covey.</a:t>
            </a:r>
            <a:endParaRPr lang="en-US" dirty="0"/>
          </a:p>
        </p:txBody>
      </p:sp>
      <p:sp>
        <p:nvSpPr>
          <p:cNvPr id="4" name="Slide Number Placeholder 3"/>
          <p:cNvSpPr>
            <a:spLocks noGrp="1"/>
          </p:cNvSpPr>
          <p:nvPr>
            <p:ph type="sldNum" sz="quarter" idx="10"/>
          </p:nvPr>
        </p:nvSpPr>
        <p:spPr/>
        <p:txBody>
          <a:bodyPr/>
          <a:lstStyle/>
          <a:p>
            <a:pPr>
              <a:defRPr/>
            </a:pPr>
            <a:fld id="{67BFFEDC-911A-4383-A9BA-0FC3BD5A4CF4}" type="slidenum">
              <a:rPr lang="en-US" smtClean="0"/>
              <a:pPr>
                <a:defRPr/>
              </a:pPr>
              <a:t>6</a:t>
            </a:fld>
            <a:endParaRPr lang="en-US" dirty="0"/>
          </a:p>
        </p:txBody>
      </p:sp>
    </p:spTree>
    <p:extLst>
      <p:ext uri="{BB962C8B-B14F-4D97-AF65-F5344CB8AC3E}">
        <p14:creationId xmlns:p14="http://schemas.microsoft.com/office/powerpoint/2010/main" val="331590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09FDC9C-BD57-496E-819D-BCF3A07BD055}" type="slidenum">
              <a:rPr lang="en-US" smtClean="0">
                <a:ea typeface="ＭＳ Ｐゴシック" pitchFamily="-65" charset="-128"/>
              </a:rPr>
              <a:pPr/>
              <a:t>7</a:t>
            </a:fld>
            <a:endParaRPr lang="en-US" dirty="0" smtClean="0">
              <a:ea typeface="ＭＳ Ｐゴシック" pitchFamily="-65" charset="-128"/>
            </a:endParaRPr>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pitchFamily="-65" charset="-128"/>
              </a:rPr>
              <a:t>This</a:t>
            </a:r>
            <a:r>
              <a:rPr lang="en-US" baseline="0" dirty="0" smtClean="0">
                <a:ea typeface="ＭＳ Ｐゴシック" pitchFamily="-65" charset="-128"/>
              </a:rPr>
              <a:t> activity takes 10 minutes.</a:t>
            </a:r>
            <a:endParaRPr lang="en-US" dirty="0" smtClean="0">
              <a:ea typeface="ＭＳ Ｐゴシック" pitchFamily="-65" charset="-128"/>
            </a:endParaRPr>
          </a:p>
        </p:txBody>
      </p:sp>
    </p:spTree>
    <p:extLst>
      <p:ext uri="{BB962C8B-B14F-4D97-AF65-F5344CB8AC3E}">
        <p14:creationId xmlns:p14="http://schemas.microsoft.com/office/powerpoint/2010/main" val="2912251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09FDC9C-BD57-496E-819D-BCF3A07BD055}" type="slidenum">
              <a:rPr lang="en-US" smtClean="0">
                <a:ea typeface="ＭＳ Ｐゴシック" pitchFamily="-65" charset="-128"/>
              </a:rPr>
              <a:pPr/>
              <a:t>8</a:t>
            </a:fld>
            <a:endParaRPr lang="en-US" dirty="0" smtClean="0">
              <a:ea typeface="ＭＳ Ｐゴシック" pitchFamily="-65" charset="-128"/>
            </a:endParaRPr>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pitchFamily="-65" charset="-128"/>
              </a:rPr>
              <a:t>This</a:t>
            </a:r>
            <a:r>
              <a:rPr lang="en-US" baseline="0" dirty="0" smtClean="0">
                <a:ea typeface="ＭＳ Ｐゴシック" pitchFamily="-65" charset="-128"/>
              </a:rPr>
              <a:t> activity takes 10 minutes.</a:t>
            </a:r>
            <a:endParaRPr lang="en-US" dirty="0" smtClean="0">
              <a:ea typeface="ＭＳ Ｐゴシック" pitchFamily="-65" charset="-128"/>
            </a:endParaRPr>
          </a:p>
        </p:txBody>
      </p:sp>
    </p:spTree>
    <p:extLst>
      <p:ext uri="{BB962C8B-B14F-4D97-AF65-F5344CB8AC3E}">
        <p14:creationId xmlns:p14="http://schemas.microsoft.com/office/powerpoint/2010/main" val="175635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09FDC9C-BD57-496E-819D-BCF3A07BD055}" type="slidenum">
              <a:rPr lang="en-US" smtClean="0">
                <a:ea typeface="ＭＳ Ｐゴシック" pitchFamily="-65" charset="-128"/>
              </a:rPr>
              <a:pPr/>
              <a:t>9</a:t>
            </a:fld>
            <a:endParaRPr lang="en-US" dirty="0" smtClean="0">
              <a:ea typeface="ＭＳ Ｐゴシック" pitchFamily="-65" charset="-128"/>
            </a:endParaRPr>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pitchFamily="-65" charset="-128"/>
              </a:rPr>
              <a:t>This</a:t>
            </a:r>
            <a:r>
              <a:rPr lang="en-US" baseline="0" dirty="0" smtClean="0">
                <a:ea typeface="ＭＳ Ｐゴシック" pitchFamily="-65" charset="-128"/>
              </a:rPr>
              <a:t> activity takes 10 minutes.</a:t>
            </a:r>
          </a:p>
          <a:p>
            <a:pPr eaLnBrk="1" hangingPunct="1"/>
            <a:r>
              <a:rPr lang="en-US" baseline="0" dirty="0" smtClean="0">
                <a:ea typeface="ＭＳ Ｐゴシック" pitchFamily="-65" charset="-128"/>
              </a:rPr>
              <a:t>Point of this activity is to show that we all have different “meanings” for the same words we use.  We think we are communicating the picture in our mind but in reality the listener will have a different picture.</a:t>
            </a:r>
            <a:endParaRPr lang="en-US" dirty="0" smtClean="0">
              <a:ea typeface="ＭＳ Ｐゴシック" pitchFamily="-65" charset="-128"/>
            </a:endParaRPr>
          </a:p>
        </p:txBody>
      </p:sp>
    </p:spTree>
    <p:extLst>
      <p:ext uri="{BB962C8B-B14F-4D97-AF65-F5344CB8AC3E}">
        <p14:creationId xmlns:p14="http://schemas.microsoft.com/office/powerpoint/2010/main" val="1951422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ed 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400"/>
            <a:ext cx="7772400" cy="533400"/>
          </a:xfrm>
        </p:spPr>
        <p:txBody>
          <a:bodyPr anchor="b"/>
          <a:lstStyle>
            <a:lvl1pPr algn="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6019800"/>
            <a:ext cx="7772400" cy="457200"/>
          </a:xfrm>
        </p:spPr>
        <p:txBody>
          <a:bodyPr/>
          <a:lstStyle>
            <a:lvl1pPr marL="0" indent="0" algn="r">
              <a:buNone/>
              <a:defRPr sz="1400">
                <a:solidFill>
                  <a:srgbClr val="6A737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sz="800">
                <a:solidFill>
                  <a:srgbClr val="ADAFB2"/>
                </a:solidFill>
                <a:latin typeface="Trebuchet MS" pitchFamily="34" charset="0"/>
              </a:defRPr>
            </a:lvl1pPr>
          </a:lstStyle>
          <a:p>
            <a:pPr>
              <a:defRPr/>
            </a:pPr>
            <a:endParaRPr lang="en-US"/>
          </a:p>
        </p:txBody>
      </p:sp>
      <p:sp>
        <p:nvSpPr>
          <p:cNvPr id="6" name="Footer Placeholder 4"/>
          <p:cNvSpPr>
            <a:spLocks noGrp="1"/>
          </p:cNvSpPr>
          <p:nvPr>
            <p:ph type="ftr" sz="quarter" idx="11"/>
          </p:nvPr>
        </p:nvSpPr>
        <p:spPr/>
        <p:txBody>
          <a:bodyPr/>
          <a:lstStyle>
            <a:lvl1pPr>
              <a:defRPr sz="800">
                <a:solidFill>
                  <a:srgbClr val="ADAFB2"/>
                </a:solidFill>
                <a:latin typeface="Trebuchet MS"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z="800">
                <a:solidFill>
                  <a:srgbClr val="ADAFB2"/>
                </a:solidFill>
                <a:latin typeface="Trebuchet MS" pitchFamily="34" charset="0"/>
              </a:defRPr>
            </a:lvl1pPr>
          </a:lstStyle>
          <a:p>
            <a:pPr>
              <a:defRPr/>
            </a:pPr>
            <a:fld id="{389AA3FF-8FB7-48EB-87BA-8EAD3BFB1F02}" type="slidenum">
              <a:rPr lang="en-US"/>
              <a:pPr>
                <a:defRPr/>
              </a:pPr>
              <a:t>‹#›</a:t>
            </a:fld>
            <a:endParaRPr lang="en-US"/>
          </a:p>
        </p:txBody>
      </p:sp>
      <p:pic>
        <p:nvPicPr>
          <p:cNvPr id="9" name="Picture 8" descr="Haworth_gray graphic.jpg"/>
          <p:cNvPicPr>
            <a:picLocks noChangeAspect="1"/>
          </p:cNvPicPr>
          <p:nvPr userDrawn="1"/>
        </p:nvPicPr>
        <p:blipFill>
          <a:blip r:embed="rId2" cstate="print"/>
          <a:stretch>
            <a:fillRect/>
          </a:stretch>
        </p:blipFill>
        <p:spPr>
          <a:xfrm>
            <a:off x="0" y="1371600"/>
            <a:ext cx="9144000" cy="4114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3716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8" name="Picture Placeholder 2"/>
          <p:cNvSpPr>
            <a:spLocks noGrp="1"/>
          </p:cNvSpPr>
          <p:nvPr>
            <p:ph type="pic" idx="13"/>
          </p:nvPr>
        </p:nvSpPr>
        <p:spPr>
          <a:xfrm>
            <a:off x="3048000" y="13716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9" name="Picture Placeholder 2"/>
          <p:cNvSpPr>
            <a:spLocks noGrp="1"/>
          </p:cNvSpPr>
          <p:nvPr>
            <p:ph type="pic" idx="14"/>
          </p:nvPr>
        </p:nvSpPr>
        <p:spPr>
          <a:xfrm>
            <a:off x="6096000" y="13716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0" name="Picture Placeholder 2"/>
          <p:cNvSpPr>
            <a:spLocks noGrp="1"/>
          </p:cNvSpPr>
          <p:nvPr>
            <p:ph type="pic" idx="15"/>
          </p:nvPr>
        </p:nvSpPr>
        <p:spPr>
          <a:xfrm>
            <a:off x="6094413" y="41148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1" name="Picture Placeholder 2"/>
          <p:cNvSpPr>
            <a:spLocks noGrp="1"/>
          </p:cNvSpPr>
          <p:nvPr>
            <p:ph type="pic" idx="16"/>
          </p:nvPr>
        </p:nvSpPr>
        <p:spPr>
          <a:xfrm>
            <a:off x="3048000" y="41148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2" name="Picture Placeholder 2"/>
          <p:cNvSpPr>
            <a:spLocks noGrp="1"/>
          </p:cNvSpPr>
          <p:nvPr>
            <p:ph type="pic" idx="17"/>
          </p:nvPr>
        </p:nvSpPr>
        <p:spPr>
          <a:xfrm>
            <a:off x="1587" y="41148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3" name="Rectangle 4"/>
          <p:cNvSpPr>
            <a:spLocks noGrp="1" noChangeArrowheads="1"/>
          </p:cNvSpPr>
          <p:nvPr>
            <p:ph type="dt" sz="half" idx="18"/>
          </p:nvPr>
        </p:nvSpPr>
        <p:spPr>
          <a:ln/>
        </p:spPr>
        <p:txBody>
          <a:bodyPr/>
          <a:lstStyle>
            <a:lvl1pPr>
              <a:defRPr/>
            </a:lvl1pPr>
          </a:lstStyle>
          <a:p>
            <a:pPr>
              <a:defRPr/>
            </a:pPr>
            <a:endParaRPr lang="en-US"/>
          </a:p>
        </p:txBody>
      </p:sp>
      <p:sp>
        <p:nvSpPr>
          <p:cNvPr id="14" name="Rectangle 5"/>
          <p:cNvSpPr>
            <a:spLocks noGrp="1" noChangeArrowheads="1"/>
          </p:cNvSpPr>
          <p:nvPr>
            <p:ph type="ftr" sz="quarter" idx="19"/>
          </p:nvPr>
        </p:nvSpPr>
        <p:spPr>
          <a:ln/>
        </p:spPr>
        <p:txBody>
          <a:bodyPr/>
          <a:lstStyle>
            <a:lvl1pPr>
              <a:defRPr/>
            </a:lvl1pPr>
          </a:lstStyle>
          <a:p>
            <a:pPr>
              <a:defRPr/>
            </a:pPr>
            <a:endParaRPr lang="en-US"/>
          </a:p>
        </p:txBody>
      </p:sp>
      <p:sp>
        <p:nvSpPr>
          <p:cNvPr id="15" name="Rectangle 6"/>
          <p:cNvSpPr>
            <a:spLocks noGrp="1" noChangeArrowheads="1"/>
          </p:cNvSpPr>
          <p:nvPr>
            <p:ph type="sldNum" sz="quarter" idx="20"/>
          </p:nvPr>
        </p:nvSpPr>
        <p:spPr>
          <a:ln/>
        </p:spPr>
        <p:txBody>
          <a:bodyPr/>
          <a:lstStyle>
            <a:lvl1pPr>
              <a:defRPr/>
            </a:lvl1pPr>
          </a:lstStyle>
          <a:p>
            <a:pPr>
              <a:defRPr/>
            </a:pPr>
            <a:fld id="{AF1B3504-3559-443A-97C3-AE935F662C9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371600"/>
            <a:ext cx="4572000" cy="41148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9" name="Picture Placeholder 2"/>
          <p:cNvSpPr>
            <a:spLocks noGrp="1"/>
          </p:cNvSpPr>
          <p:nvPr>
            <p:ph type="pic" idx="14"/>
          </p:nvPr>
        </p:nvSpPr>
        <p:spPr>
          <a:xfrm>
            <a:off x="4572000" y="1371600"/>
            <a:ext cx="4572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0" name="Picture Placeholder 2"/>
          <p:cNvSpPr>
            <a:spLocks noGrp="1"/>
          </p:cNvSpPr>
          <p:nvPr>
            <p:ph type="pic" idx="15"/>
          </p:nvPr>
        </p:nvSpPr>
        <p:spPr>
          <a:xfrm>
            <a:off x="7618413" y="4114800"/>
            <a:ext cx="1524000" cy="13716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3" name="Picture Placeholder 2"/>
          <p:cNvSpPr>
            <a:spLocks noGrp="1"/>
          </p:cNvSpPr>
          <p:nvPr>
            <p:ph type="pic" idx="16"/>
          </p:nvPr>
        </p:nvSpPr>
        <p:spPr>
          <a:xfrm>
            <a:off x="6094413" y="4114800"/>
            <a:ext cx="1524000" cy="13716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4" name="Picture Placeholder 2"/>
          <p:cNvSpPr>
            <a:spLocks noGrp="1"/>
          </p:cNvSpPr>
          <p:nvPr>
            <p:ph type="pic" idx="17"/>
          </p:nvPr>
        </p:nvSpPr>
        <p:spPr>
          <a:xfrm>
            <a:off x="4570413" y="4114800"/>
            <a:ext cx="1524000" cy="13716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7" name="Rectangle 4"/>
          <p:cNvSpPr>
            <a:spLocks noGrp="1" noChangeArrowheads="1"/>
          </p:cNvSpPr>
          <p:nvPr>
            <p:ph type="dt" sz="half" idx="18"/>
          </p:nvPr>
        </p:nvSpPr>
        <p:spPr>
          <a:ln/>
        </p:spPr>
        <p:txBody>
          <a:bodyPr/>
          <a:lstStyle>
            <a:lvl1pPr>
              <a:defRPr/>
            </a:lvl1pPr>
          </a:lstStyle>
          <a:p>
            <a:pPr>
              <a:defRPr/>
            </a:pPr>
            <a:endParaRPr lang="en-US"/>
          </a:p>
        </p:txBody>
      </p:sp>
      <p:sp>
        <p:nvSpPr>
          <p:cNvPr id="8" name="Rectangle 5"/>
          <p:cNvSpPr>
            <a:spLocks noGrp="1" noChangeArrowheads="1"/>
          </p:cNvSpPr>
          <p:nvPr>
            <p:ph type="ftr" sz="quarter" idx="19"/>
          </p:nvPr>
        </p:nvSpPr>
        <p:spPr>
          <a:ln/>
        </p:spPr>
        <p:txBody>
          <a:bodyPr/>
          <a:lstStyle>
            <a:lvl1pPr>
              <a:defRPr/>
            </a:lvl1pPr>
          </a:lstStyle>
          <a:p>
            <a:pPr>
              <a:defRPr/>
            </a:pPr>
            <a:endParaRPr lang="en-US"/>
          </a:p>
        </p:txBody>
      </p:sp>
      <p:sp>
        <p:nvSpPr>
          <p:cNvPr id="11" name="Rectangle 6"/>
          <p:cNvSpPr>
            <a:spLocks noGrp="1" noChangeArrowheads="1"/>
          </p:cNvSpPr>
          <p:nvPr>
            <p:ph type="sldNum" sz="quarter" idx="20"/>
          </p:nvPr>
        </p:nvSpPr>
        <p:spPr>
          <a:ln/>
        </p:spPr>
        <p:txBody>
          <a:bodyPr/>
          <a:lstStyle>
            <a:lvl1pPr>
              <a:defRPr/>
            </a:lvl1pPr>
          </a:lstStyle>
          <a:p>
            <a:pPr>
              <a:defRPr/>
            </a:pPr>
            <a:fld id="{41D3968F-3565-4CC0-B411-841284A383F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2362200" cy="381000"/>
          </a:xfrm>
        </p:spPr>
        <p:txBody>
          <a:bodyPr anchor="t"/>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048000" y="1371600"/>
            <a:ext cx="6096000" cy="41148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8" name="Content Placeholder 2"/>
          <p:cNvSpPr>
            <a:spLocks noGrp="1"/>
          </p:cNvSpPr>
          <p:nvPr>
            <p:ph idx="13"/>
          </p:nvPr>
        </p:nvSpPr>
        <p:spPr>
          <a:xfrm>
            <a:off x="685800" y="1981200"/>
            <a:ext cx="2362200" cy="3505201"/>
          </a:xfrm>
        </p:spPr>
        <p:txBody>
          <a:bodyPr/>
          <a:lstStyle>
            <a:lvl1pPr>
              <a:defRPr sz="1800">
                <a:solidFill>
                  <a:srgbClr val="6A737B"/>
                </a:solidFill>
              </a:defRPr>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4"/>
          </p:nvPr>
        </p:nvSpPr>
        <p:spPr>
          <a:ln/>
        </p:spPr>
        <p:txBody>
          <a:bodyPr/>
          <a:lstStyle>
            <a:lvl1pPr>
              <a:defRPr/>
            </a:lvl1pPr>
          </a:lstStyle>
          <a:p>
            <a:pPr>
              <a:defRPr/>
            </a:pPr>
            <a:endParaRPr lang="en-US"/>
          </a:p>
        </p:txBody>
      </p:sp>
      <p:sp>
        <p:nvSpPr>
          <p:cNvPr id="6" name="Rectangle 5"/>
          <p:cNvSpPr>
            <a:spLocks noGrp="1" noChangeArrowheads="1"/>
          </p:cNvSpPr>
          <p:nvPr>
            <p:ph type="ftr" sz="quarter" idx="15"/>
          </p:nvPr>
        </p:nvSpPr>
        <p:spPr>
          <a:ln/>
        </p:spPr>
        <p:txBody>
          <a:bodyPr/>
          <a:lstStyle>
            <a:lvl1pPr>
              <a:defRPr/>
            </a:lvl1pPr>
          </a:lstStyle>
          <a:p>
            <a:pPr>
              <a:defRPr/>
            </a:pPr>
            <a:endParaRPr lang="en-US"/>
          </a:p>
        </p:txBody>
      </p:sp>
      <p:sp>
        <p:nvSpPr>
          <p:cNvPr id="7" name="Rectangle 6"/>
          <p:cNvSpPr>
            <a:spLocks noGrp="1" noChangeArrowheads="1"/>
          </p:cNvSpPr>
          <p:nvPr>
            <p:ph type="sldNum" sz="quarter" idx="16"/>
          </p:nvPr>
        </p:nvSpPr>
        <p:spPr>
          <a:ln/>
        </p:spPr>
        <p:txBody>
          <a:bodyPr/>
          <a:lstStyle>
            <a:lvl1pPr>
              <a:defRPr/>
            </a:lvl1pPr>
          </a:lstStyle>
          <a:p>
            <a:pPr>
              <a:defRPr/>
            </a:pPr>
            <a:fld id="{7D7FDF1C-91AF-4A19-A6A4-02374C0D029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2" name="Title 1"/>
          <p:cNvSpPr>
            <a:spLocks noGrp="1"/>
          </p:cNvSpPr>
          <p:nvPr>
            <p:ph type="title"/>
          </p:nvPr>
        </p:nvSpPr>
        <p:spPr>
          <a:xfrm>
            <a:off x="6248400" y="2743200"/>
            <a:ext cx="2362200" cy="381000"/>
          </a:xfrm>
        </p:spPr>
        <p:txBody>
          <a:bodyPr anchor="t"/>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371600"/>
            <a:ext cx="6096000" cy="41148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8" name="Content Placeholder 2"/>
          <p:cNvSpPr>
            <a:spLocks noGrp="1"/>
          </p:cNvSpPr>
          <p:nvPr>
            <p:ph idx="13"/>
          </p:nvPr>
        </p:nvSpPr>
        <p:spPr>
          <a:xfrm>
            <a:off x="6248400" y="3352799"/>
            <a:ext cx="2362200" cy="2133601"/>
          </a:xfrm>
        </p:spPr>
        <p:txBody>
          <a:bodyPr/>
          <a:lstStyle>
            <a:lvl1pPr>
              <a:defRPr sz="1800">
                <a:solidFill>
                  <a:srgbClr val="6A737B"/>
                </a:solidFill>
              </a:defRPr>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4"/>
          </p:nvPr>
        </p:nvSpPr>
        <p:spPr>
          <a:ln/>
        </p:spPr>
        <p:txBody>
          <a:bodyPr/>
          <a:lstStyle>
            <a:lvl1pPr>
              <a:defRPr/>
            </a:lvl1pPr>
          </a:lstStyle>
          <a:p>
            <a:pPr>
              <a:defRPr/>
            </a:pPr>
            <a:endParaRPr lang="en-US"/>
          </a:p>
        </p:txBody>
      </p:sp>
      <p:sp>
        <p:nvSpPr>
          <p:cNvPr id="6" name="Rectangle 5"/>
          <p:cNvSpPr>
            <a:spLocks noGrp="1" noChangeArrowheads="1"/>
          </p:cNvSpPr>
          <p:nvPr>
            <p:ph type="ftr" sz="quarter" idx="15"/>
          </p:nvPr>
        </p:nvSpPr>
        <p:spPr>
          <a:ln/>
        </p:spPr>
        <p:txBody>
          <a:bodyPr/>
          <a:lstStyle>
            <a:lvl1pPr>
              <a:defRPr/>
            </a:lvl1pPr>
          </a:lstStyle>
          <a:p>
            <a:pPr>
              <a:defRPr/>
            </a:pPr>
            <a:endParaRPr lang="en-US"/>
          </a:p>
        </p:txBody>
      </p:sp>
      <p:sp>
        <p:nvSpPr>
          <p:cNvPr id="7" name="Rectangle 6"/>
          <p:cNvSpPr>
            <a:spLocks noGrp="1" noChangeArrowheads="1"/>
          </p:cNvSpPr>
          <p:nvPr>
            <p:ph type="sldNum" sz="quarter" idx="16"/>
          </p:nvPr>
        </p:nvSpPr>
        <p:spPr>
          <a:ln/>
        </p:spPr>
        <p:txBody>
          <a:bodyPr/>
          <a:lstStyle>
            <a:lvl1pPr>
              <a:defRPr/>
            </a:lvl1pPr>
          </a:lstStyle>
          <a:p>
            <a:pPr>
              <a:defRPr/>
            </a:pPr>
            <a:fld id="{5F3A77FC-370F-4873-A73A-3F65DE31595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 with Caption Left">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2362200" cy="381000"/>
          </a:xfrm>
        </p:spPr>
        <p:txBody>
          <a:bodyPr anchor="t"/>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048000" y="1371600"/>
            <a:ext cx="3048000" cy="41148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8" name="Content Placeholder 2"/>
          <p:cNvSpPr>
            <a:spLocks noGrp="1"/>
          </p:cNvSpPr>
          <p:nvPr>
            <p:ph idx="13"/>
          </p:nvPr>
        </p:nvSpPr>
        <p:spPr>
          <a:xfrm>
            <a:off x="685800" y="1981200"/>
            <a:ext cx="2362200" cy="3505201"/>
          </a:xfrm>
        </p:spPr>
        <p:txBody>
          <a:bodyPr/>
          <a:lstStyle>
            <a:lvl1pPr>
              <a:defRPr sz="1800">
                <a:solidFill>
                  <a:srgbClr val="6A737B"/>
                </a:solidFill>
              </a:defRPr>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2"/>
          <p:cNvSpPr>
            <a:spLocks noGrp="1"/>
          </p:cNvSpPr>
          <p:nvPr>
            <p:ph type="pic" idx="14"/>
          </p:nvPr>
        </p:nvSpPr>
        <p:spPr>
          <a:xfrm>
            <a:off x="6094413" y="1371600"/>
            <a:ext cx="3048000" cy="41148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6" name="Rectangle 4"/>
          <p:cNvSpPr>
            <a:spLocks noGrp="1" noChangeArrowheads="1"/>
          </p:cNvSpPr>
          <p:nvPr>
            <p:ph type="dt" sz="half" idx="15"/>
          </p:nvPr>
        </p:nvSpPr>
        <p:spPr>
          <a:ln/>
        </p:spPr>
        <p:txBody>
          <a:bodyPr/>
          <a:lstStyle>
            <a:lvl1pPr>
              <a:defRPr/>
            </a:lvl1pPr>
          </a:lstStyle>
          <a:p>
            <a:pPr>
              <a:defRPr/>
            </a:pPr>
            <a:endParaRPr lang="en-US"/>
          </a:p>
        </p:txBody>
      </p:sp>
      <p:sp>
        <p:nvSpPr>
          <p:cNvPr id="7" name="Rectangle 5"/>
          <p:cNvSpPr>
            <a:spLocks noGrp="1" noChangeArrowheads="1"/>
          </p:cNvSpPr>
          <p:nvPr>
            <p:ph type="ftr" sz="quarter" idx="16"/>
          </p:nvPr>
        </p:nvSpPr>
        <p:spPr>
          <a:ln/>
        </p:spPr>
        <p:txBody>
          <a:bodyPr/>
          <a:lstStyle>
            <a:lvl1pPr>
              <a:defRPr/>
            </a:lvl1pPr>
          </a:lstStyle>
          <a:p>
            <a:pPr>
              <a:defRPr/>
            </a:pPr>
            <a:endParaRPr lang="en-US"/>
          </a:p>
        </p:txBody>
      </p:sp>
      <p:sp>
        <p:nvSpPr>
          <p:cNvPr id="10" name="Rectangle 6"/>
          <p:cNvSpPr>
            <a:spLocks noGrp="1" noChangeArrowheads="1"/>
          </p:cNvSpPr>
          <p:nvPr>
            <p:ph type="sldNum" sz="quarter" idx="17"/>
          </p:nvPr>
        </p:nvSpPr>
        <p:spPr>
          <a:ln/>
        </p:spPr>
        <p:txBody>
          <a:bodyPr/>
          <a:lstStyle>
            <a:lvl1pPr>
              <a:defRPr/>
            </a:lvl1pPr>
          </a:lstStyle>
          <a:p>
            <a:pPr>
              <a:defRPr/>
            </a:pPr>
            <a:fld id="{26993E40-6AD1-431A-88C5-6802C4624B2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icture with Caption Right">
    <p:spTree>
      <p:nvGrpSpPr>
        <p:cNvPr id="1" name=""/>
        <p:cNvGrpSpPr/>
        <p:nvPr/>
      </p:nvGrpSpPr>
      <p:grpSpPr>
        <a:xfrm>
          <a:off x="0" y="0"/>
          <a:ext cx="0" cy="0"/>
          <a:chOff x="0" y="0"/>
          <a:chExt cx="0" cy="0"/>
        </a:xfrm>
      </p:grpSpPr>
      <p:sp>
        <p:nvSpPr>
          <p:cNvPr id="2" name="Title 1"/>
          <p:cNvSpPr>
            <a:spLocks noGrp="1"/>
          </p:cNvSpPr>
          <p:nvPr>
            <p:ph type="title"/>
          </p:nvPr>
        </p:nvSpPr>
        <p:spPr>
          <a:xfrm>
            <a:off x="6248400" y="2743200"/>
            <a:ext cx="2362200" cy="381000"/>
          </a:xfrm>
        </p:spPr>
        <p:txBody>
          <a:bodyPr anchor="t"/>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371600"/>
            <a:ext cx="3048000" cy="41148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8" name="Content Placeholder 2"/>
          <p:cNvSpPr>
            <a:spLocks noGrp="1"/>
          </p:cNvSpPr>
          <p:nvPr>
            <p:ph idx="13"/>
          </p:nvPr>
        </p:nvSpPr>
        <p:spPr>
          <a:xfrm>
            <a:off x="6248400" y="3352799"/>
            <a:ext cx="2362200" cy="2133601"/>
          </a:xfrm>
        </p:spPr>
        <p:txBody>
          <a:bodyPr/>
          <a:lstStyle>
            <a:lvl1pPr>
              <a:defRPr sz="1800">
                <a:solidFill>
                  <a:srgbClr val="6A737B"/>
                </a:solidFill>
              </a:defRPr>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2"/>
          <p:cNvSpPr>
            <a:spLocks noGrp="1"/>
          </p:cNvSpPr>
          <p:nvPr>
            <p:ph type="pic" idx="14"/>
          </p:nvPr>
        </p:nvSpPr>
        <p:spPr>
          <a:xfrm>
            <a:off x="3048000" y="1371600"/>
            <a:ext cx="3048000" cy="41148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6" name="Rectangle 4"/>
          <p:cNvSpPr>
            <a:spLocks noGrp="1" noChangeArrowheads="1"/>
          </p:cNvSpPr>
          <p:nvPr>
            <p:ph type="dt" sz="half" idx="15"/>
          </p:nvPr>
        </p:nvSpPr>
        <p:spPr>
          <a:ln/>
        </p:spPr>
        <p:txBody>
          <a:bodyPr/>
          <a:lstStyle>
            <a:lvl1pPr>
              <a:defRPr/>
            </a:lvl1pPr>
          </a:lstStyle>
          <a:p>
            <a:pPr>
              <a:defRPr/>
            </a:pPr>
            <a:endParaRPr lang="en-US"/>
          </a:p>
        </p:txBody>
      </p:sp>
      <p:sp>
        <p:nvSpPr>
          <p:cNvPr id="7" name="Rectangle 5"/>
          <p:cNvSpPr>
            <a:spLocks noGrp="1" noChangeArrowheads="1"/>
          </p:cNvSpPr>
          <p:nvPr>
            <p:ph type="ftr" sz="quarter" idx="16"/>
          </p:nvPr>
        </p:nvSpPr>
        <p:spPr>
          <a:ln/>
        </p:spPr>
        <p:txBody>
          <a:bodyPr/>
          <a:lstStyle>
            <a:lvl1pPr>
              <a:defRPr/>
            </a:lvl1pPr>
          </a:lstStyle>
          <a:p>
            <a:pPr>
              <a:defRPr/>
            </a:pPr>
            <a:endParaRPr lang="en-US"/>
          </a:p>
        </p:txBody>
      </p:sp>
      <p:sp>
        <p:nvSpPr>
          <p:cNvPr id="10" name="Rectangle 6"/>
          <p:cNvSpPr>
            <a:spLocks noGrp="1" noChangeArrowheads="1"/>
          </p:cNvSpPr>
          <p:nvPr>
            <p:ph type="sldNum" sz="quarter" idx="17"/>
          </p:nvPr>
        </p:nvSpPr>
        <p:spPr>
          <a:ln/>
        </p:spPr>
        <p:txBody>
          <a:bodyPr/>
          <a:lstStyle>
            <a:lvl1pPr>
              <a:defRPr/>
            </a:lvl1pPr>
          </a:lstStyle>
          <a:p>
            <a:pPr>
              <a:defRPr/>
            </a:pPr>
            <a:fld id="{DE8C0CAC-A3B9-44F4-A073-799B4BEAD5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 with Caption Left">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2362200" cy="381000"/>
          </a:xfrm>
        </p:spPr>
        <p:txBody>
          <a:bodyPr anchor="t"/>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048000" y="13716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8" name="Content Placeholder 2"/>
          <p:cNvSpPr>
            <a:spLocks noGrp="1"/>
          </p:cNvSpPr>
          <p:nvPr>
            <p:ph idx="13"/>
          </p:nvPr>
        </p:nvSpPr>
        <p:spPr>
          <a:xfrm>
            <a:off x="685800" y="1981200"/>
            <a:ext cx="2362200" cy="3505201"/>
          </a:xfrm>
        </p:spPr>
        <p:txBody>
          <a:bodyPr/>
          <a:lstStyle>
            <a:lvl1pPr>
              <a:defRPr sz="1800">
                <a:solidFill>
                  <a:srgbClr val="6A737B"/>
                </a:solidFill>
              </a:defRPr>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2"/>
          <p:cNvSpPr>
            <a:spLocks noGrp="1"/>
          </p:cNvSpPr>
          <p:nvPr>
            <p:ph type="pic" idx="14"/>
          </p:nvPr>
        </p:nvSpPr>
        <p:spPr>
          <a:xfrm>
            <a:off x="6094413" y="13716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0" name="Picture Placeholder 2"/>
          <p:cNvSpPr>
            <a:spLocks noGrp="1"/>
          </p:cNvSpPr>
          <p:nvPr>
            <p:ph type="pic" idx="15"/>
          </p:nvPr>
        </p:nvSpPr>
        <p:spPr>
          <a:xfrm>
            <a:off x="6094413" y="41148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1" name="Picture Placeholder 2"/>
          <p:cNvSpPr>
            <a:spLocks noGrp="1"/>
          </p:cNvSpPr>
          <p:nvPr>
            <p:ph type="pic" idx="16"/>
          </p:nvPr>
        </p:nvSpPr>
        <p:spPr>
          <a:xfrm>
            <a:off x="3048000" y="41148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2" name="Rectangle 4"/>
          <p:cNvSpPr>
            <a:spLocks noGrp="1" noChangeArrowheads="1"/>
          </p:cNvSpPr>
          <p:nvPr>
            <p:ph type="dt" sz="half" idx="17"/>
          </p:nvPr>
        </p:nvSpPr>
        <p:spPr>
          <a:ln/>
        </p:spPr>
        <p:txBody>
          <a:bodyPr/>
          <a:lstStyle>
            <a:lvl1pPr>
              <a:defRPr/>
            </a:lvl1pPr>
          </a:lstStyle>
          <a:p>
            <a:pPr>
              <a:defRPr/>
            </a:pPr>
            <a:endParaRPr lang="en-US"/>
          </a:p>
        </p:txBody>
      </p:sp>
      <p:sp>
        <p:nvSpPr>
          <p:cNvPr id="13" name="Rectangle 5"/>
          <p:cNvSpPr>
            <a:spLocks noGrp="1" noChangeArrowheads="1"/>
          </p:cNvSpPr>
          <p:nvPr>
            <p:ph type="ftr" sz="quarter" idx="18"/>
          </p:nvPr>
        </p:nvSpPr>
        <p:spPr>
          <a:ln/>
        </p:spPr>
        <p:txBody>
          <a:bodyPr/>
          <a:lstStyle>
            <a:lvl1pPr>
              <a:defRPr/>
            </a:lvl1pPr>
          </a:lstStyle>
          <a:p>
            <a:pPr>
              <a:defRPr/>
            </a:pPr>
            <a:endParaRPr lang="en-US"/>
          </a:p>
        </p:txBody>
      </p:sp>
      <p:sp>
        <p:nvSpPr>
          <p:cNvPr id="14" name="Rectangle 6"/>
          <p:cNvSpPr>
            <a:spLocks noGrp="1" noChangeArrowheads="1"/>
          </p:cNvSpPr>
          <p:nvPr>
            <p:ph type="sldNum" sz="quarter" idx="19"/>
          </p:nvPr>
        </p:nvSpPr>
        <p:spPr>
          <a:ln/>
        </p:spPr>
        <p:txBody>
          <a:bodyPr/>
          <a:lstStyle>
            <a:lvl1pPr>
              <a:defRPr/>
            </a:lvl1pPr>
          </a:lstStyle>
          <a:p>
            <a:pPr>
              <a:defRPr/>
            </a:pPr>
            <a:fld id="{756EF861-C09D-4CAB-A128-B29A8936143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icture with Caption Right">
    <p:spTree>
      <p:nvGrpSpPr>
        <p:cNvPr id="1" name=""/>
        <p:cNvGrpSpPr/>
        <p:nvPr/>
      </p:nvGrpSpPr>
      <p:grpSpPr>
        <a:xfrm>
          <a:off x="0" y="0"/>
          <a:ext cx="0" cy="0"/>
          <a:chOff x="0" y="0"/>
          <a:chExt cx="0" cy="0"/>
        </a:xfrm>
      </p:grpSpPr>
      <p:sp>
        <p:nvSpPr>
          <p:cNvPr id="2" name="Title 1"/>
          <p:cNvSpPr>
            <a:spLocks noGrp="1"/>
          </p:cNvSpPr>
          <p:nvPr>
            <p:ph type="title"/>
          </p:nvPr>
        </p:nvSpPr>
        <p:spPr>
          <a:xfrm>
            <a:off x="6248400" y="2743200"/>
            <a:ext cx="2362200" cy="381000"/>
          </a:xfrm>
        </p:spPr>
        <p:txBody>
          <a:bodyPr anchor="t"/>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3716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8" name="Content Placeholder 2"/>
          <p:cNvSpPr>
            <a:spLocks noGrp="1"/>
          </p:cNvSpPr>
          <p:nvPr>
            <p:ph idx="13"/>
          </p:nvPr>
        </p:nvSpPr>
        <p:spPr>
          <a:xfrm>
            <a:off x="6248400" y="3352800"/>
            <a:ext cx="2362200" cy="3276601"/>
          </a:xfrm>
        </p:spPr>
        <p:txBody>
          <a:bodyPr/>
          <a:lstStyle>
            <a:lvl1pPr>
              <a:defRPr sz="1800">
                <a:solidFill>
                  <a:srgbClr val="6A737B"/>
                </a:solidFill>
              </a:defRPr>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2"/>
          <p:cNvSpPr>
            <a:spLocks noGrp="1"/>
          </p:cNvSpPr>
          <p:nvPr>
            <p:ph type="pic" idx="14"/>
          </p:nvPr>
        </p:nvSpPr>
        <p:spPr>
          <a:xfrm>
            <a:off x="3048000" y="13716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0" name="Picture Placeholder 2"/>
          <p:cNvSpPr>
            <a:spLocks noGrp="1"/>
          </p:cNvSpPr>
          <p:nvPr>
            <p:ph type="pic" idx="15"/>
          </p:nvPr>
        </p:nvSpPr>
        <p:spPr>
          <a:xfrm>
            <a:off x="3048000" y="41148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1" name="Picture Placeholder 2"/>
          <p:cNvSpPr>
            <a:spLocks noGrp="1"/>
          </p:cNvSpPr>
          <p:nvPr>
            <p:ph type="pic" idx="16"/>
          </p:nvPr>
        </p:nvSpPr>
        <p:spPr>
          <a:xfrm>
            <a:off x="0" y="41148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2" name="Rectangle 4"/>
          <p:cNvSpPr>
            <a:spLocks noGrp="1" noChangeArrowheads="1"/>
          </p:cNvSpPr>
          <p:nvPr>
            <p:ph type="dt" sz="half" idx="17"/>
          </p:nvPr>
        </p:nvSpPr>
        <p:spPr>
          <a:ln/>
        </p:spPr>
        <p:txBody>
          <a:bodyPr/>
          <a:lstStyle>
            <a:lvl1pPr>
              <a:defRPr/>
            </a:lvl1pPr>
          </a:lstStyle>
          <a:p>
            <a:pPr>
              <a:defRPr/>
            </a:pPr>
            <a:endParaRPr lang="en-US"/>
          </a:p>
        </p:txBody>
      </p:sp>
      <p:sp>
        <p:nvSpPr>
          <p:cNvPr id="13" name="Rectangle 5"/>
          <p:cNvSpPr>
            <a:spLocks noGrp="1" noChangeArrowheads="1"/>
          </p:cNvSpPr>
          <p:nvPr>
            <p:ph type="ftr" sz="quarter" idx="18"/>
          </p:nvPr>
        </p:nvSpPr>
        <p:spPr>
          <a:ln/>
        </p:spPr>
        <p:txBody>
          <a:bodyPr/>
          <a:lstStyle>
            <a:lvl1pPr>
              <a:defRPr/>
            </a:lvl1pPr>
          </a:lstStyle>
          <a:p>
            <a:pPr>
              <a:defRPr/>
            </a:pPr>
            <a:endParaRPr lang="en-US"/>
          </a:p>
        </p:txBody>
      </p:sp>
      <p:sp>
        <p:nvSpPr>
          <p:cNvPr id="14" name="Rectangle 6"/>
          <p:cNvSpPr>
            <a:spLocks noGrp="1" noChangeArrowheads="1"/>
          </p:cNvSpPr>
          <p:nvPr>
            <p:ph type="sldNum" sz="quarter" idx="19"/>
          </p:nvPr>
        </p:nvSpPr>
        <p:spPr>
          <a:ln/>
        </p:spPr>
        <p:txBody>
          <a:bodyPr/>
          <a:lstStyle>
            <a:lvl1pPr>
              <a:defRPr/>
            </a:lvl1pPr>
          </a:lstStyle>
          <a:p>
            <a:pPr>
              <a:defRPr/>
            </a:pPr>
            <a:fld id="{B396BC23-20BD-4588-9ED0-026B9F1A849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0" y="13716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8" name="Content Placeholder 2"/>
          <p:cNvSpPr>
            <a:spLocks noGrp="1"/>
          </p:cNvSpPr>
          <p:nvPr>
            <p:ph idx="13"/>
          </p:nvPr>
        </p:nvSpPr>
        <p:spPr>
          <a:xfrm>
            <a:off x="381000" y="4114801"/>
            <a:ext cx="2667000" cy="2514600"/>
          </a:xfrm>
        </p:spPr>
        <p:txBody>
          <a:bodyPr/>
          <a:lstStyle>
            <a:lvl1pPr>
              <a:defRPr sz="18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2"/>
          <p:cNvSpPr>
            <a:spLocks noGrp="1"/>
          </p:cNvSpPr>
          <p:nvPr>
            <p:ph type="pic" idx="14"/>
          </p:nvPr>
        </p:nvSpPr>
        <p:spPr>
          <a:xfrm>
            <a:off x="6094413" y="13716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1" name="Picture Placeholder 2"/>
          <p:cNvSpPr>
            <a:spLocks noGrp="1"/>
          </p:cNvSpPr>
          <p:nvPr>
            <p:ph type="pic" idx="16"/>
          </p:nvPr>
        </p:nvSpPr>
        <p:spPr>
          <a:xfrm>
            <a:off x="0" y="1371600"/>
            <a:ext cx="3048000" cy="27432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4" name="Content Placeholder 2"/>
          <p:cNvSpPr>
            <a:spLocks noGrp="1"/>
          </p:cNvSpPr>
          <p:nvPr>
            <p:ph idx="17"/>
          </p:nvPr>
        </p:nvSpPr>
        <p:spPr>
          <a:xfrm>
            <a:off x="3429000" y="4114800"/>
            <a:ext cx="2667000" cy="2514600"/>
          </a:xfrm>
        </p:spPr>
        <p:txBody>
          <a:bodyPr/>
          <a:lstStyle>
            <a:lvl1pPr>
              <a:defRPr sz="18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8"/>
          </p:nvPr>
        </p:nvSpPr>
        <p:spPr>
          <a:xfrm>
            <a:off x="6477000" y="4114800"/>
            <a:ext cx="2667000" cy="2514600"/>
          </a:xfrm>
        </p:spPr>
        <p:txBody>
          <a:bodyPr/>
          <a:lstStyle>
            <a:lvl1pPr>
              <a:defRPr sz="18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Grp="1" noChangeArrowheads="1"/>
          </p:cNvSpPr>
          <p:nvPr>
            <p:ph type="dt" sz="half" idx="19"/>
          </p:nvPr>
        </p:nvSpPr>
        <p:spPr>
          <a:ln/>
        </p:spPr>
        <p:txBody>
          <a:bodyPr/>
          <a:lstStyle>
            <a:lvl1pPr>
              <a:defRPr/>
            </a:lvl1pPr>
          </a:lstStyle>
          <a:p>
            <a:pPr>
              <a:defRPr/>
            </a:pPr>
            <a:endParaRPr lang="en-US"/>
          </a:p>
        </p:txBody>
      </p:sp>
      <p:sp>
        <p:nvSpPr>
          <p:cNvPr id="12" name="Rectangle 5"/>
          <p:cNvSpPr>
            <a:spLocks noGrp="1" noChangeArrowheads="1"/>
          </p:cNvSpPr>
          <p:nvPr>
            <p:ph type="ftr" sz="quarter" idx="20"/>
          </p:nvPr>
        </p:nvSpPr>
        <p:spPr>
          <a:ln/>
        </p:spPr>
        <p:txBody>
          <a:bodyPr/>
          <a:lstStyle>
            <a:lvl1pPr>
              <a:defRPr/>
            </a:lvl1pPr>
          </a:lstStyle>
          <a:p>
            <a:pPr>
              <a:defRPr/>
            </a:pPr>
            <a:endParaRPr lang="en-US"/>
          </a:p>
        </p:txBody>
      </p:sp>
      <p:sp>
        <p:nvSpPr>
          <p:cNvPr id="13" name="Rectangle 6"/>
          <p:cNvSpPr>
            <a:spLocks noGrp="1" noChangeArrowheads="1"/>
          </p:cNvSpPr>
          <p:nvPr>
            <p:ph type="sldNum" sz="quarter" idx="21"/>
          </p:nvPr>
        </p:nvSpPr>
        <p:spPr>
          <a:ln/>
        </p:spPr>
        <p:txBody>
          <a:bodyPr/>
          <a:lstStyle>
            <a:lvl1pPr>
              <a:defRPr/>
            </a:lvl1pPr>
          </a:lstStyle>
          <a:p>
            <a:pPr>
              <a:defRPr/>
            </a:pPr>
            <a:fld id="{42B0BE85-2107-46DD-BC7A-6F677056953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Gray">
    <p:spTree>
      <p:nvGrpSpPr>
        <p:cNvPr id="1" name=""/>
        <p:cNvGrpSpPr/>
        <p:nvPr/>
      </p:nvGrpSpPr>
      <p:grpSpPr>
        <a:xfrm>
          <a:off x="0" y="0"/>
          <a:ext cx="0" cy="0"/>
          <a:chOff x="0" y="0"/>
          <a:chExt cx="0" cy="0"/>
        </a:xfrm>
      </p:grpSpPr>
      <p:sp>
        <p:nvSpPr>
          <p:cNvPr id="2" name="Title 1"/>
          <p:cNvSpPr>
            <a:spLocks noGrp="1"/>
          </p:cNvSpPr>
          <p:nvPr>
            <p:ph type="title"/>
          </p:nvPr>
        </p:nvSpPr>
        <p:spPr>
          <a:xfrm>
            <a:off x="4800600" y="3276600"/>
            <a:ext cx="3657600" cy="381000"/>
          </a:xfrm>
        </p:spPr>
        <p:txBody>
          <a:bodyPr anchor="b" anchorCtr="0"/>
          <a:lstStyle>
            <a:lvl1pPr algn="r">
              <a:defRPr>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38BA81-5AFB-4BA6-82B0-F23A7C182023}" type="slidenum">
              <a:rPr lang="en-US"/>
              <a:pPr>
                <a:defRPr/>
              </a:pPr>
              <a:t>‹#›</a:t>
            </a:fld>
            <a:endParaRPr lang="en-US"/>
          </a:p>
        </p:txBody>
      </p:sp>
      <p:pic>
        <p:nvPicPr>
          <p:cNvPr id="7" name="Picture 6" descr="Haworth PPT 1_Gray Divider.jpg"/>
          <p:cNvPicPr>
            <a:picLocks noChangeAspect="1"/>
          </p:cNvPicPr>
          <p:nvPr userDrawn="1"/>
        </p:nvPicPr>
        <p:blipFill>
          <a:blip r:embed="rId2" cstate="print"/>
          <a:stretch>
            <a:fillRect/>
          </a:stretch>
        </p:blipFill>
        <p:spPr>
          <a:xfrm>
            <a:off x="0" y="1374648"/>
            <a:ext cx="9144000" cy="41087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ed Divider with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0"/>
            <a:ext cx="7772400" cy="381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438400"/>
            <a:ext cx="7772400" cy="289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9C0178-25FB-4750-9AA4-5CEB4374D259}" type="slidenum">
              <a:rPr lang="en-US"/>
              <a:pPr>
                <a:defRPr/>
              </a:pPr>
              <a:t>‹#›</a:t>
            </a:fld>
            <a:endParaRPr lang="en-US"/>
          </a:p>
        </p:txBody>
      </p:sp>
      <p:sp>
        <p:nvSpPr>
          <p:cNvPr id="8" name="Rectangle 7"/>
          <p:cNvSpPr/>
          <p:nvPr userDrawn="1"/>
        </p:nvSpPr>
        <p:spPr bwMode="auto">
          <a:xfrm>
            <a:off x="0" y="1371600"/>
            <a:ext cx="9144000" cy="4114800"/>
          </a:xfrm>
          <a:prstGeom prst="rect">
            <a:avLst/>
          </a:prstGeom>
          <a:solidFill>
            <a:srgbClr val="D1124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Red">
    <p:spTree>
      <p:nvGrpSpPr>
        <p:cNvPr id="1" name=""/>
        <p:cNvGrpSpPr/>
        <p:nvPr/>
      </p:nvGrpSpPr>
      <p:grpSpPr>
        <a:xfrm>
          <a:off x="0" y="0"/>
          <a:ext cx="0" cy="0"/>
          <a:chOff x="0" y="0"/>
          <a:chExt cx="0" cy="0"/>
        </a:xfrm>
      </p:grpSpPr>
      <p:sp>
        <p:nvSpPr>
          <p:cNvPr id="2" name="Title 1"/>
          <p:cNvSpPr>
            <a:spLocks noGrp="1"/>
          </p:cNvSpPr>
          <p:nvPr>
            <p:ph type="title"/>
          </p:nvPr>
        </p:nvSpPr>
        <p:spPr>
          <a:xfrm>
            <a:off x="4800600" y="3276600"/>
            <a:ext cx="3657600" cy="381000"/>
          </a:xfrm>
        </p:spPr>
        <p:txBody>
          <a:bodyPr anchor="b" anchorCtr="0"/>
          <a:lstStyle>
            <a:lvl1pPr algn="r">
              <a:defRPr>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6AF935-35AD-4BB6-9A95-E164AC76C01F}" type="slidenum">
              <a:rPr lang="en-US"/>
              <a:pPr>
                <a:defRPr/>
              </a:pPr>
              <a:t>‹#›</a:t>
            </a:fld>
            <a:endParaRPr lang="en-US"/>
          </a:p>
        </p:txBody>
      </p:sp>
      <p:pic>
        <p:nvPicPr>
          <p:cNvPr id="7" name="Picture 6" descr="Haworth PPT 2_Red Divider.jpg"/>
          <p:cNvPicPr>
            <a:picLocks noChangeAspect="1"/>
          </p:cNvPicPr>
          <p:nvPr userDrawn="1"/>
        </p:nvPicPr>
        <p:blipFill>
          <a:blip r:embed="rId2" cstate="print"/>
          <a:stretch>
            <a:fillRect/>
          </a:stretch>
        </p:blipFill>
        <p:spPr>
          <a:xfrm>
            <a:off x="0" y="1375332"/>
            <a:ext cx="9144000" cy="4107335"/>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F6E57C-BCC3-4B4B-9B5B-9C33934B3121}" type="slidenum">
              <a:rPr lang="en-US"/>
              <a:pPr>
                <a:defRPr/>
              </a:pPr>
              <a:t>‹#›</a:t>
            </a:fld>
            <a:endParaRPr lang="en-US"/>
          </a:p>
        </p:txBody>
      </p:sp>
      <p:pic>
        <p:nvPicPr>
          <p:cNvPr id="54274" name="Picture 2" descr="https://www.ifmaatlanta.org/wp-content/themes/ifma/images/ifma-atlanta-logo.png"/>
          <p:cNvPicPr>
            <a:picLocks noChangeAspect="1" noChangeArrowheads="1"/>
          </p:cNvPicPr>
          <p:nvPr userDrawn="1"/>
        </p:nvPicPr>
        <p:blipFill>
          <a:blip r:embed="rId2" cstate="print"/>
          <a:srcRect/>
          <a:stretch>
            <a:fillRect/>
          </a:stretch>
        </p:blipFill>
        <p:spPr bwMode="auto">
          <a:xfrm>
            <a:off x="7620000" y="228600"/>
            <a:ext cx="1238250" cy="1143001"/>
          </a:xfrm>
          <a:prstGeom prst="rect">
            <a:avLst/>
          </a:prstGeom>
          <a:noFill/>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93868F-FDF6-4E67-8212-C411EADD73B1}"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7CC8D-89F4-4F3A-AB0B-087FAA632FE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3868F-FDF6-4E67-8212-C411EADD73B1}"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7CC8D-89F4-4F3A-AB0B-087FAA632FE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93868F-FDF6-4E67-8212-C411EADD73B1}"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7CC8D-89F4-4F3A-AB0B-087FAA632FE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93868F-FDF6-4E67-8212-C411EADD73B1}"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7CC8D-89F4-4F3A-AB0B-087FAA632FE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93868F-FDF6-4E67-8212-C411EADD73B1}" type="datetimeFigureOut">
              <a:rPr lang="en-US" smtClean="0"/>
              <a:pPr/>
              <a:t>5/21/2014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7CC8D-89F4-4F3A-AB0B-087FAA632FE4}"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93868F-FDF6-4E67-8212-C411EADD73B1}" type="datetimeFigureOut">
              <a:rPr lang="en-US" smtClean="0"/>
              <a:pPr/>
              <a:t>5/21/2014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7CC8D-89F4-4F3A-AB0B-087FAA632FE4}"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3868F-FDF6-4E67-8212-C411EADD73B1}" type="datetimeFigureOut">
              <a:rPr lang="en-US" smtClean="0"/>
              <a:pPr/>
              <a:t>5/21/2014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B7CC8D-89F4-4F3A-AB0B-087FAA632FE4}"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3868F-FDF6-4E67-8212-C411EADD73B1}"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7CC8D-89F4-4F3A-AB0B-087FAA632F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 Gray Divider with Title and Content">
    <p:spTree>
      <p:nvGrpSpPr>
        <p:cNvPr id="1" name=""/>
        <p:cNvGrpSpPr/>
        <p:nvPr/>
      </p:nvGrpSpPr>
      <p:grpSpPr>
        <a:xfrm>
          <a:off x="0" y="0"/>
          <a:ext cx="0" cy="0"/>
          <a:chOff x="0" y="0"/>
          <a:chExt cx="0" cy="0"/>
        </a:xfrm>
      </p:grpSpPr>
      <p:sp>
        <p:nvSpPr>
          <p:cNvPr id="8" name="Rectangle 7"/>
          <p:cNvSpPr/>
          <p:nvPr userDrawn="1"/>
        </p:nvSpPr>
        <p:spPr bwMode="auto">
          <a:xfrm>
            <a:off x="0" y="1371600"/>
            <a:ext cx="9144000" cy="4114800"/>
          </a:xfrm>
          <a:prstGeom prst="rect">
            <a:avLst/>
          </a:prstGeom>
          <a:solidFill>
            <a:srgbClr val="6A737B">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 name="Title 1"/>
          <p:cNvSpPr>
            <a:spLocks noGrp="1"/>
          </p:cNvSpPr>
          <p:nvPr>
            <p:ph type="title"/>
          </p:nvPr>
        </p:nvSpPr>
        <p:spPr>
          <a:xfrm>
            <a:off x="685800" y="1828800"/>
            <a:ext cx="7772400" cy="381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438400"/>
            <a:ext cx="7772400" cy="289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C55D4D-D9C0-49BC-B682-D4C0547A640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3868F-FDF6-4E67-8212-C411EADD73B1}"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7CC8D-89F4-4F3A-AB0B-087FAA632FE4}"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3868F-FDF6-4E67-8212-C411EADD73B1}"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7CC8D-89F4-4F3A-AB0B-087FAA632FE4}"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3868F-FDF6-4E67-8212-C411EADD73B1}"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7CC8D-89F4-4F3A-AB0B-087FAA632F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F34D74-AA6F-4C85-B375-95D7ABBC16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98D8F0-5990-4625-B0C2-E0568C2D2D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D3263D-F3DB-4BA6-90D0-3D4B1E9C84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53A1F7-896F-42F4-8468-4676266E52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Fu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371600"/>
            <a:ext cx="9144000" cy="54864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8DEA80-44C2-4396-AC32-3EC96F7BFCA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Croped">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371600"/>
            <a:ext cx="9144000" cy="41148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858405-41CF-438A-B987-5D859FD66F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371600"/>
            <a:ext cx="6096000" cy="381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0" y="6629400"/>
            <a:ext cx="15144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rgbClr val="ADAFB2"/>
                </a:solidFill>
                <a:latin typeface="Trebuchet MS"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514475" y="6629400"/>
            <a:ext cx="6103938"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800">
                <a:solidFill>
                  <a:srgbClr val="ADAFB2"/>
                </a:solidFill>
                <a:latin typeface="Trebuchet MS"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8458200" y="6629400"/>
            <a:ext cx="685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rgbClr val="ADAFB2"/>
                </a:solidFill>
                <a:latin typeface="Trebuchet MS" pitchFamily="34" charset="0"/>
              </a:defRPr>
            </a:lvl1pPr>
          </a:lstStyle>
          <a:p>
            <a:pPr>
              <a:defRPr/>
            </a:pPr>
            <a:fld id="{77CE180C-9CEF-49CD-9B92-F89C13165FD7}" type="slidenum">
              <a:rPr lang="en-US"/>
              <a:pPr>
                <a:defRPr/>
              </a:pPr>
              <a:t>‹#›</a:t>
            </a:fld>
            <a:endParaRPr lang="en-US"/>
          </a:p>
        </p:txBody>
      </p:sp>
      <p:pic>
        <p:nvPicPr>
          <p:cNvPr id="1031" name="Picture 6" descr="logo"/>
          <p:cNvPicPr>
            <a:picLocks noChangeAspect="1" noChangeArrowheads="1"/>
          </p:cNvPicPr>
          <p:nvPr userDrawn="1"/>
        </p:nvPicPr>
        <p:blipFill>
          <a:blip r:embed="rId23" cstate="print"/>
          <a:srcRect/>
          <a:stretch>
            <a:fillRect/>
          </a:stretch>
        </p:blipFill>
        <p:spPr bwMode="auto">
          <a:xfrm>
            <a:off x="7618413" y="977900"/>
            <a:ext cx="1525587" cy="393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8" r:id="rId1"/>
    <p:sldLayoutId id="2147483915" r:id="rId2"/>
    <p:sldLayoutId id="2147483916"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20" r:id="rId19"/>
    <p:sldLayoutId id="2147483921" r:id="rId20"/>
    <p:sldLayoutId id="2147483922" r:id="rId21"/>
  </p:sldLayoutIdLst>
  <p:hf hdr="0" ftr="0"/>
  <p:txStyles>
    <p:titleStyle>
      <a:lvl1pPr algn="l" rtl="0" eaLnBrk="0" fontAlgn="base" hangingPunct="0">
        <a:spcBef>
          <a:spcPct val="0"/>
        </a:spcBef>
        <a:spcAft>
          <a:spcPct val="0"/>
        </a:spcAft>
        <a:defRPr sz="2000">
          <a:solidFill>
            <a:schemeClr val="tx1"/>
          </a:solidFill>
          <a:latin typeface="Trebuchet MS" pitchFamily="34" charset="0"/>
          <a:ea typeface="+mj-ea"/>
          <a:cs typeface="+mj-cs"/>
        </a:defRPr>
      </a:lvl1pPr>
      <a:lvl2pPr algn="l" rtl="0" eaLnBrk="0" fontAlgn="base" hangingPunct="0">
        <a:spcBef>
          <a:spcPct val="0"/>
        </a:spcBef>
        <a:spcAft>
          <a:spcPct val="0"/>
        </a:spcAft>
        <a:defRPr sz="2000">
          <a:solidFill>
            <a:schemeClr val="tx1"/>
          </a:solidFill>
          <a:latin typeface="Trebuchet MS" pitchFamily="-112" charset="0"/>
          <a:ea typeface="ＭＳ Ｐゴシック" pitchFamily="-112" charset="-128"/>
        </a:defRPr>
      </a:lvl2pPr>
      <a:lvl3pPr algn="l" rtl="0" eaLnBrk="0" fontAlgn="base" hangingPunct="0">
        <a:spcBef>
          <a:spcPct val="0"/>
        </a:spcBef>
        <a:spcAft>
          <a:spcPct val="0"/>
        </a:spcAft>
        <a:defRPr sz="2000">
          <a:solidFill>
            <a:schemeClr val="tx1"/>
          </a:solidFill>
          <a:latin typeface="Trebuchet MS" pitchFamily="-112" charset="0"/>
          <a:ea typeface="ＭＳ Ｐゴシック" pitchFamily="-112" charset="-128"/>
        </a:defRPr>
      </a:lvl3pPr>
      <a:lvl4pPr algn="l" rtl="0" eaLnBrk="0" fontAlgn="base" hangingPunct="0">
        <a:spcBef>
          <a:spcPct val="0"/>
        </a:spcBef>
        <a:spcAft>
          <a:spcPct val="0"/>
        </a:spcAft>
        <a:defRPr sz="2000">
          <a:solidFill>
            <a:schemeClr val="tx1"/>
          </a:solidFill>
          <a:latin typeface="Trebuchet MS" pitchFamily="-112" charset="0"/>
          <a:ea typeface="ＭＳ Ｐゴシック" pitchFamily="-112" charset="-128"/>
        </a:defRPr>
      </a:lvl4pPr>
      <a:lvl5pPr algn="l" rtl="0" eaLnBrk="0" fontAlgn="base" hangingPunct="0">
        <a:spcBef>
          <a:spcPct val="0"/>
        </a:spcBef>
        <a:spcAft>
          <a:spcPct val="0"/>
        </a:spcAft>
        <a:defRPr sz="2000">
          <a:solidFill>
            <a:schemeClr val="tx1"/>
          </a:solidFill>
          <a:latin typeface="Trebuchet MS" pitchFamily="-112"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0" indent="0" algn="l" rtl="0" eaLnBrk="0" fontAlgn="base" hangingPunct="0">
        <a:spcBef>
          <a:spcPct val="20000"/>
        </a:spcBef>
        <a:spcAft>
          <a:spcPct val="0"/>
        </a:spcAft>
        <a:defRPr>
          <a:solidFill>
            <a:schemeClr val="tx1"/>
          </a:solidFill>
          <a:latin typeface="Trebuchet MS" pitchFamily="34" charset="0"/>
          <a:ea typeface="+mn-ea"/>
          <a:cs typeface="+mn-cs"/>
        </a:defRPr>
      </a:lvl1pPr>
      <a:lvl2pPr marL="342900" indent="-228600" algn="l" rtl="0" eaLnBrk="0" fontAlgn="base" hangingPunct="0">
        <a:spcBef>
          <a:spcPct val="20000"/>
        </a:spcBef>
        <a:spcAft>
          <a:spcPct val="0"/>
        </a:spcAft>
        <a:buFont typeface="Arial" charset="0"/>
        <a:buChar char="•"/>
        <a:defRPr>
          <a:solidFill>
            <a:srgbClr val="6A737B"/>
          </a:solidFill>
          <a:latin typeface="Trebuchet MS" pitchFamily="34" charset="0"/>
          <a:ea typeface="+mn-ea"/>
        </a:defRPr>
      </a:lvl2pPr>
      <a:lvl3pPr marL="685800" indent="-228600" algn="l" rtl="0" eaLnBrk="0" fontAlgn="base" hangingPunct="0">
        <a:spcBef>
          <a:spcPct val="20000"/>
        </a:spcBef>
        <a:spcAft>
          <a:spcPct val="0"/>
        </a:spcAft>
        <a:buFont typeface="Arial" charset="0"/>
        <a:buChar char="–"/>
        <a:defRPr sz="1600">
          <a:solidFill>
            <a:srgbClr val="6A737B"/>
          </a:solidFill>
          <a:latin typeface="Trebuchet MS" pitchFamily="34" charset="0"/>
          <a:ea typeface="+mn-ea"/>
        </a:defRPr>
      </a:lvl3pPr>
      <a:lvl4pPr marL="1028700" indent="-228600" algn="l" rtl="0" eaLnBrk="0" fontAlgn="base" hangingPunct="0">
        <a:spcBef>
          <a:spcPct val="20000"/>
        </a:spcBef>
        <a:spcAft>
          <a:spcPct val="0"/>
        </a:spcAft>
        <a:buFont typeface="Wingdings" pitchFamily="2" charset="2"/>
        <a:buChar char="§"/>
        <a:defRPr sz="1400">
          <a:solidFill>
            <a:srgbClr val="6A737B"/>
          </a:solidFill>
          <a:latin typeface="Trebuchet MS" pitchFamily="34" charset="0"/>
          <a:ea typeface="+mn-ea"/>
        </a:defRPr>
      </a:lvl4pPr>
      <a:lvl5pPr marL="1371600" indent="-228600" algn="l" rtl="0" eaLnBrk="0" fontAlgn="base" hangingPunct="0">
        <a:spcBef>
          <a:spcPct val="20000"/>
        </a:spcBef>
        <a:spcAft>
          <a:spcPct val="0"/>
        </a:spcAft>
        <a:buChar char="»"/>
        <a:defRPr sz="1200">
          <a:solidFill>
            <a:srgbClr val="6A737B"/>
          </a:solidFill>
          <a:latin typeface="Trebuchet MS"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3868F-FDF6-4E67-8212-C411EADD73B1}" type="datetimeFigureOut">
              <a:rPr lang="en-US" smtClean="0"/>
              <a:pPr/>
              <a:t>5/21/2014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marR="0" indent="0" algn="ctr" defTabSz="914400" rtl="0" eaLnBrk="0" fontAlgn="base" latinLnBrk="0" hangingPunct="0">
              <a:lnSpc>
                <a:spcPct val="100000"/>
              </a:lnSpc>
              <a:spcBef>
                <a:spcPct val="0"/>
              </a:spcBef>
              <a:spcAft>
                <a:spcPct val="0"/>
              </a:spcAft>
              <a:buClrTx/>
              <a:buSzTx/>
              <a:buFontTx/>
              <a:buNone/>
              <a:tabLst/>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7CC8D-89F4-4F3A-AB0B-087FAA632F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2"/>
          <p:cNvSpPr>
            <a:spLocks noGrp="1"/>
          </p:cNvSpPr>
          <p:nvPr>
            <p:ph type="ctrTitle"/>
          </p:nvPr>
        </p:nvSpPr>
        <p:spPr>
          <a:xfrm>
            <a:off x="228600" y="5562600"/>
            <a:ext cx="8915400" cy="1143000"/>
          </a:xfrm>
        </p:spPr>
        <p:txBody>
          <a:bodyPr/>
          <a:lstStyle/>
          <a:p>
            <a:pPr algn="l" eaLnBrk="1" hangingPunct="1"/>
            <a:r>
              <a:rPr lang="en-US" sz="2800" i="1" dirty="0" smtClean="0">
                <a:latin typeface="Trebuchet MS" pitchFamily="-112" charset="0"/>
              </a:rPr>
              <a:t>	     					</a:t>
            </a:r>
            <a:r>
              <a:rPr lang="en-US" sz="1800" dirty="0" smtClean="0">
                <a:solidFill>
                  <a:schemeClr val="bg2"/>
                </a:solidFill>
                <a:latin typeface="Trebuchet MS" pitchFamily="-112" charset="0"/>
              </a:rPr>
              <a:t>Rob Langejans, Haworth</a:t>
            </a:r>
            <a:r>
              <a:rPr lang="en-US" sz="1800" i="1" dirty="0" smtClean="0"/>
              <a:t/>
            </a:r>
            <a:br>
              <a:rPr lang="en-US" sz="1800" i="1" dirty="0" smtClean="0"/>
            </a:br>
            <a:endParaRPr lang="en-US" sz="1800" dirty="0" smtClean="0">
              <a:latin typeface="Trebuchet MS" pitchFamily="-112" charset="0"/>
            </a:endParaRPr>
          </a:p>
        </p:txBody>
      </p:sp>
      <p:sp>
        <p:nvSpPr>
          <p:cNvPr id="3" name="Rectangle 2"/>
          <p:cNvSpPr/>
          <p:nvPr/>
        </p:nvSpPr>
        <p:spPr>
          <a:xfrm>
            <a:off x="304800" y="762000"/>
            <a:ext cx="4572000" cy="830997"/>
          </a:xfrm>
          <a:prstGeom prst="rect">
            <a:avLst/>
          </a:prstGeom>
        </p:spPr>
        <p:txBody>
          <a:bodyPr>
            <a:spAutoFit/>
          </a:bodyPr>
          <a:lstStyle/>
          <a:p>
            <a:r>
              <a:rPr lang="en-US" i="1" dirty="0" smtClean="0">
                <a:latin typeface="Trebuchet MS" pitchFamily="-112" charset="0"/>
              </a:rPr>
              <a:t>“Get Clear and Get Results”	</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1587" cy="1060450"/>
          </a:xfrm>
        </p:spPr>
        <p:txBody>
          <a:bodyPr/>
          <a:lstStyle/>
          <a:p>
            <a:r>
              <a:rPr lang="en-US" sz="2800" dirty="0" smtClean="0">
                <a:solidFill>
                  <a:srgbClr val="D11242"/>
                </a:solidFill>
                <a:latin typeface="Trebuchet MS" pitchFamily="34" charset="0"/>
              </a:rPr>
              <a:t> </a:t>
            </a:r>
            <a:r>
              <a:rPr lang="en-US" sz="2800" dirty="0" smtClean="0">
                <a:solidFill>
                  <a:srgbClr val="D11242"/>
                </a:solidFill>
              </a:rPr>
              <a:t>What’s going on?</a:t>
            </a:r>
            <a:endParaRPr lang="en-US" sz="2800" dirty="0">
              <a:solidFill>
                <a:srgbClr val="D11242"/>
              </a:solidFill>
            </a:endParaRPr>
          </a:p>
        </p:txBody>
      </p:sp>
      <p:sp>
        <p:nvSpPr>
          <p:cNvPr id="3" name="Content Placeholder 2"/>
          <p:cNvSpPr>
            <a:spLocks noGrp="1"/>
          </p:cNvSpPr>
          <p:nvPr>
            <p:ph idx="1"/>
          </p:nvPr>
        </p:nvSpPr>
        <p:spPr/>
        <p:txBody>
          <a:bodyPr/>
          <a:lstStyle/>
          <a:p>
            <a:pPr algn="ctr">
              <a:buNone/>
            </a:pPr>
            <a:endParaRPr lang="en-US" dirty="0" smtClean="0">
              <a:latin typeface="Trebuchet MS" pitchFamily="34" charset="0"/>
            </a:endParaRPr>
          </a:p>
          <a:p>
            <a:pPr algn="ctr">
              <a:buNone/>
            </a:pPr>
            <a:r>
              <a:rPr lang="en-US" sz="3200" b="0" i="1" dirty="0" smtClean="0">
                <a:latin typeface="Trebuchet MS" pitchFamily="34" charset="0"/>
              </a:rPr>
              <a:t>Definitions are found in dictionaries</a:t>
            </a:r>
          </a:p>
          <a:p>
            <a:pPr algn="ctr">
              <a:buNone/>
            </a:pPr>
            <a:endParaRPr lang="en-US" sz="2800" b="0" i="1" dirty="0" smtClean="0">
              <a:latin typeface="Trebuchet MS" pitchFamily="34" charset="0"/>
            </a:endParaRPr>
          </a:p>
          <a:p>
            <a:pPr algn="ctr">
              <a:buNone/>
            </a:pPr>
            <a:r>
              <a:rPr lang="en-US" sz="3200" b="0" i="1" dirty="0" smtClean="0">
                <a:latin typeface="Trebuchet MS" pitchFamily="34" charset="0"/>
              </a:rPr>
              <a:t>Meanings are found in people</a:t>
            </a:r>
            <a:endParaRPr lang="en-US" sz="3200" b="0" i="1" dirty="0">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11"/>
          <p:cNvSpPr>
            <a:spLocks noGrp="1" noChangeArrowheads="1"/>
          </p:cNvSpPr>
          <p:nvPr>
            <p:ph type="title" idx="4294967295"/>
          </p:nvPr>
        </p:nvSpPr>
        <p:spPr>
          <a:xfrm>
            <a:off x="685800" y="1447800"/>
            <a:ext cx="6096000" cy="381000"/>
          </a:xfrm>
        </p:spPr>
        <p:txBody>
          <a:bodyPr/>
          <a:lstStyle/>
          <a:p>
            <a:r>
              <a:rPr lang="en-US" sz="2800" dirty="0" smtClean="0">
                <a:solidFill>
                  <a:srgbClr val="D11242"/>
                </a:solidFill>
                <a:latin typeface="Trebuchet MS" pitchFamily="34" charset="0"/>
              </a:rPr>
              <a:t>Search for </a:t>
            </a:r>
            <a:r>
              <a:rPr lang="en-US" sz="2800" dirty="0" smtClean="0">
                <a:solidFill>
                  <a:srgbClr val="D11242"/>
                </a:solidFill>
              </a:rPr>
              <a:t>Meaning</a:t>
            </a:r>
            <a:r>
              <a:rPr lang="en-US" sz="2800" dirty="0" smtClean="0">
                <a:solidFill>
                  <a:srgbClr val="D11242"/>
                </a:solidFill>
                <a:latin typeface="Trebuchet MS" pitchFamily="34" charset="0"/>
              </a:rPr>
              <a:t> Beyond Initial Statements</a:t>
            </a:r>
          </a:p>
        </p:txBody>
      </p:sp>
      <p:pic>
        <p:nvPicPr>
          <p:cNvPr id="21508" name="Picture 3" descr="iceberg HCS issue meaning no outline"/>
          <p:cNvPicPr>
            <a:picLocks noChangeAspect="1" noChangeArrowheads="1"/>
          </p:cNvPicPr>
          <p:nvPr/>
        </p:nvPicPr>
        <p:blipFill>
          <a:blip r:embed="rId3" cstate="print"/>
          <a:srcRect/>
          <a:stretch>
            <a:fillRect/>
          </a:stretch>
        </p:blipFill>
        <p:spPr bwMode="auto">
          <a:xfrm>
            <a:off x="1981201" y="1783090"/>
            <a:ext cx="5562600" cy="4571862"/>
          </a:xfrm>
          <a:prstGeom prst="rect">
            <a:avLst/>
          </a:prstGeom>
          <a:noFill/>
          <a:ln w="9525">
            <a:noFill/>
            <a:miter lim="800000"/>
            <a:headEnd/>
            <a:tailEnd/>
          </a:ln>
        </p:spPr>
      </p:pic>
      <p:sp>
        <p:nvSpPr>
          <p:cNvPr id="1496068" name="Text Box 4"/>
          <p:cNvSpPr txBox="1">
            <a:spLocks noChangeArrowheads="1"/>
          </p:cNvSpPr>
          <p:nvPr/>
        </p:nvSpPr>
        <p:spPr bwMode="auto">
          <a:xfrm>
            <a:off x="3733800" y="2362200"/>
            <a:ext cx="1959190" cy="830997"/>
          </a:xfrm>
          <a:prstGeom prst="rect">
            <a:avLst/>
          </a:prstGeom>
          <a:noFill/>
          <a:ln w="9525">
            <a:noFill/>
            <a:miter lim="800000"/>
            <a:headEnd/>
            <a:tailEnd/>
          </a:ln>
        </p:spPr>
        <p:txBody>
          <a:bodyPr wrap="none">
            <a:spAutoFit/>
          </a:bodyPr>
          <a:lstStyle/>
          <a:p>
            <a:pPr algn="ctr"/>
            <a:r>
              <a:rPr lang="en-US" sz="2400" b="1" dirty="0">
                <a:latin typeface="Trebuchet MS" pitchFamily="34" charset="0"/>
              </a:rPr>
              <a:t>High Level</a:t>
            </a:r>
          </a:p>
          <a:p>
            <a:pPr algn="ctr"/>
            <a:r>
              <a:rPr lang="en-US" sz="2400" b="1" dirty="0">
                <a:latin typeface="Trebuchet MS" pitchFamily="34" charset="0"/>
              </a:rPr>
              <a:t>Abstractions</a:t>
            </a:r>
          </a:p>
        </p:txBody>
      </p:sp>
      <p:sp>
        <p:nvSpPr>
          <p:cNvPr id="1496069" name="Rectangle 5"/>
          <p:cNvSpPr>
            <a:spLocks noChangeArrowheads="1"/>
          </p:cNvSpPr>
          <p:nvPr/>
        </p:nvSpPr>
        <p:spPr bwMode="auto">
          <a:xfrm>
            <a:off x="3276600" y="3657600"/>
            <a:ext cx="2784475" cy="1371600"/>
          </a:xfrm>
          <a:prstGeom prst="rect">
            <a:avLst/>
          </a:prstGeom>
          <a:noFill/>
          <a:ln w="12700">
            <a:noFill/>
            <a:miter lim="800000"/>
            <a:headEnd/>
            <a:tailEnd/>
          </a:ln>
        </p:spPr>
        <p:txBody>
          <a:bodyPr lIns="90487" tIns="44450" rIns="90487" bIns="44450"/>
          <a:lstStyle/>
          <a:p>
            <a:pPr algn="ctr">
              <a:spcBef>
                <a:spcPct val="100000"/>
              </a:spcBef>
              <a:buClr>
                <a:srgbClr val="336699"/>
              </a:buClr>
              <a:buFont typeface="Wingdings" pitchFamily="2" charset="2"/>
              <a:buNone/>
            </a:pPr>
            <a:r>
              <a:rPr lang="en-US" sz="2400" b="1" dirty="0">
                <a:solidFill>
                  <a:schemeClr val="bg1"/>
                </a:solidFill>
                <a:latin typeface="Trebuchet MS" pitchFamily="34" charset="0"/>
              </a:rPr>
              <a:t>Complex Equivalency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6068"/>
                                        </p:tgtEl>
                                        <p:attrNameLst>
                                          <p:attrName>style.visibility</p:attrName>
                                        </p:attrNameLst>
                                      </p:cBhvr>
                                      <p:to>
                                        <p:strVal val="visible"/>
                                      </p:to>
                                    </p:set>
                                    <p:animEffect transition="in" filter="fade">
                                      <p:cBhvr>
                                        <p:cTn id="7" dur="500"/>
                                        <p:tgtEl>
                                          <p:spTgt spid="14960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6069">
                                            <p:txEl>
                                              <p:pRg st="0" end="0"/>
                                            </p:txEl>
                                          </p:spTgt>
                                        </p:tgtEl>
                                        <p:attrNameLst>
                                          <p:attrName>style.visibility</p:attrName>
                                        </p:attrNameLst>
                                      </p:cBhvr>
                                      <p:to>
                                        <p:strVal val="visible"/>
                                      </p:to>
                                    </p:set>
                                    <p:animEffect transition="in" filter="fade">
                                      <p:cBhvr>
                                        <p:cTn id="12" dur="500"/>
                                        <p:tgtEl>
                                          <p:spTgt spid="14960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068" grpId="0"/>
      <p:bldP spid="149606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3" name="Picture 3" descr="iceberg HCS issue meaning no outline"/>
          <p:cNvPicPr>
            <a:picLocks noChangeAspect="1" noChangeArrowheads="1"/>
          </p:cNvPicPr>
          <p:nvPr/>
        </p:nvPicPr>
        <p:blipFill>
          <a:blip r:embed="rId3" cstate="print"/>
          <a:srcRect/>
          <a:stretch>
            <a:fillRect/>
          </a:stretch>
        </p:blipFill>
        <p:spPr bwMode="auto">
          <a:xfrm>
            <a:off x="1905000" y="1295400"/>
            <a:ext cx="5625936" cy="4648200"/>
          </a:xfrm>
          <a:prstGeom prst="rect">
            <a:avLst/>
          </a:prstGeom>
          <a:noFill/>
          <a:ln w="9525">
            <a:noFill/>
            <a:miter lim="800000"/>
            <a:headEnd/>
            <a:tailEnd/>
          </a:ln>
        </p:spPr>
      </p:pic>
      <p:sp>
        <p:nvSpPr>
          <p:cNvPr id="7" name="Text Box 4"/>
          <p:cNvSpPr txBox="1">
            <a:spLocks noChangeArrowheads="1"/>
          </p:cNvSpPr>
          <p:nvPr/>
        </p:nvSpPr>
        <p:spPr bwMode="auto">
          <a:xfrm>
            <a:off x="3810000" y="2209800"/>
            <a:ext cx="1968809" cy="502702"/>
          </a:xfrm>
          <a:prstGeom prst="rect">
            <a:avLst/>
          </a:prstGeom>
          <a:noFill/>
          <a:ln w="9525">
            <a:noFill/>
            <a:miter lim="800000"/>
            <a:headEnd/>
            <a:tailEnd/>
          </a:ln>
        </p:spPr>
        <p:txBody>
          <a:bodyPr wrap="none">
            <a:spAutoFit/>
          </a:bodyPr>
          <a:lstStyle/>
          <a:p>
            <a:pPr algn="ctr" eaLnBrk="0" hangingPunct="0"/>
            <a:r>
              <a:rPr lang="en-US" sz="4000" b="1" i="1" baseline="30000" dirty="0" smtClean="0">
                <a:solidFill>
                  <a:srgbClr val="000000"/>
                </a:solidFill>
                <a:latin typeface="Trebuchet MS" pitchFamily="34" charset="0"/>
              </a:rPr>
              <a:t>Leadership</a:t>
            </a:r>
          </a:p>
        </p:txBody>
      </p:sp>
      <p:sp>
        <p:nvSpPr>
          <p:cNvPr id="8" name="Rectangle 5"/>
          <p:cNvSpPr>
            <a:spLocks noChangeArrowheads="1"/>
          </p:cNvSpPr>
          <p:nvPr/>
        </p:nvSpPr>
        <p:spPr bwMode="auto">
          <a:xfrm>
            <a:off x="3048000" y="2971800"/>
            <a:ext cx="3140169" cy="2606156"/>
          </a:xfrm>
          <a:prstGeom prst="rect">
            <a:avLst/>
          </a:prstGeom>
          <a:noFill/>
          <a:ln w="12700">
            <a:noFill/>
            <a:miter lim="800000"/>
            <a:headEnd/>
            <a:tailEnd/>
          </a:ln>
        </p:spPr>
        <p:txBody>
          <a:bodyPr lIns="90487" tIns="44450" rIns="90487" bIns="44450"/>
          <a:lstStyle/>
          <a:p>
            <a:pPr eaLnBrk="0" hangingPunct="0">
              <a:spcBef>
                <a:spcPct val="100000"/>
              </a:spcBef>
              <a:buClr>
                <a:srgbClr val="336699"/>
              </a:buClr>
              <a:buFont typeface="Wingdings" pitchFamily="2" charset="2"/>
              <a:buNone/>
            </a:pPr>
            <a:r>
              <a:rPr lang="en-US" sz="3200" b="1" baseline="30000" dirty="0" smtClean="0">
                <a:solidFill>
                  <a:srgbClr val="FFFFFF"/>
                </a:solidFill>
                <a:latin typeface="+mj-lt"/>
              </a:rPr>
              <a:t>Empowerment</a:t>
            </a:r>
          </a:p>
          <a:p>
            <a:pPr eaLnBrk="0" hangingPunct="0">
              <a:spcBef>
                <a:spcPct val="100000"/>
              </a:spcBef>
              <a:buClr>
                <a:srgbClr val="336699"/>
              </a:buClr>
              <a:buFont typeface="Wingdings" pitchFamily="2" charset="2"/>
              <a:buNone/>
            </a:pPr>
            <a:r>
              <a:rPr lang="en-US" sz="3600" b="1" baseline="30000" dirty="0" smtClean="0">
                <a:solidFill>
                  <a:srgbClr val="FFFFFF"/>
                </a:solidFill>
                <a:latin typeface="Trebuchet MS" pitchFamily="34" charset="0"/>
              </a:rPr>
              <a:t>Vision</a:t>
            </a:r>
            <a:r>
              <a:rPr lang="en-US" sz="3200" b="1" baseline="30000" dirty="0" smtClean="0">
                <a:solidFill>
                  <a:srgbClr val="FFFFFF"/>
                </a:solidFill>
                <a:latin typeface="Trebuchet MS" pitchFamily="34" charset="0"/>
              </a:rPr>
              <a:t>		 </a:t>
            </a:r>
            <a:r>
              <a:rPr lang="en-US" sz="2800" b="1" baseline="30000" dirty="0" smtClean="0">
                <a:solidFill>
                  <a:srgbClr val="FFFFFF"/>
                </a:solidFill>
                <a:latin typeface="Tempus Sans ITC" pitchFamily="82" charset="0"/>
                <a:ea typeface="SimSun" pitchFamily="2" charset="-122"/>
              </a:rPr>
              <a:t>Service</a:t>
            </a:r>
            <a:endParaRPr lang="en-US" sz="3200" b="1" baseline="30000" dirty="0" smtClean="0">
              <a:solidFill>
                <a:srgbClr val="FFFFFF"/>
              </a:solidFill>
              <a:latin typeface="Tempus Sans ITC" pitchFamily="82" charset="0"/>
              <a:ea typeface="SimSun" pitchFamily="2" charset="-122"/>
            </a:endParaRPr>
          </a:p>
          <a:p>
            <a:pPr algn="ctr" eaLnBrk="0" hangingPunct="0">
              <a:spcBef>
                <a:spcPct val="100000"/>
              </a:spcBef>
              <a:buClr>
                <a:srgbClr val="336699"/>
              </a:buClr>
              <a:buFont typeface="Wingdings" pitchFamily="2" charset="2"/>
              <a:buNone/>
            </a:pPr>
            <a:r>
              <a:rPr lang="en-US" sz="3200" b="1" baseline="30000" dirty="0" smtClean="0">
                <a:solidFill>
                  <a:srgbClr val="FFFFFF"/>
                </a:solidFill>
                <a:latin typeface="Trebuchet MS" pitchFamily="34" charset="0"/>
              </a:rPr>
              <a:t>               </a:t>
            </a:r>
            <a:r>
              <a:rPr lang="en-US" sz="4000" b="1" baseline="30000" dirty="0" smtClean="0">
                <a:solidFill>
                  <a:srgbClr val="FFFFFF"/>
                </a:solidFill>
                <a:latin typeface="Tekton Pro Cond" pitchFamily="34" charset="0"/>
              </a:rPr>
              <a:t>Control</a:t>
            </a:r>
            <a:endParaRPr lang="en-US" sz="3200" b="1" baseline="30000" dirty="0" smtClean="0">
              <a:solidFill>
                <a:srgbClr val="FFFFFF"/>
              </a:solidFill>
              <a:latin typeface="Tekton Pro Cond" pitchFamily="34" charset="0"/>
            </a:endParaRPr>
          </a:p>
          <a:p>
            <a:pPr algn="ctr" eaLnBrk="0" hangingPunct="0">
              <a:spcBef>
                <a:spcPct val="100000"/>
              </a:spcBef>
              <a:buClr>
                <a:srgbClr val="336699"/>
              </a:buClr>
              <a:buFont typeface="Wingdings" pitchFamily="2" charset="2"/>
              <a:buNone/>
            </a:pPr>
            <a:r>
              <a:rPr lang="en-US" sz="3200" b="1" baseline="30000" dirty="0" smtClean="0">
                <a:solidFill>
                  <a:srgbClr val="FFFFFF"/>
                </a:solidFill>
                <a:latin typeface="Tekton Pro Cond" pitchFamily="34" charset="0"/>
              </a:rPr>
              <a:t>  </a:t>
            </a:r>
            <a:r>
              <a:rPr lang="en-US" sz="3200" b="1" baseline="30000" dirty="0" smtClean="0">
                <a:solidFill>
                  <a:srgbClr val="FFFFFF"/>
                </a:solidFill>
                <a:latin typeface="Trebuchet MS" pitchFamily="34" charset="0"/>
              </a:rPr>
              <a:t>Strategy</a:t>
            </a:r>
          </a:p>
        </p:txBody>
      </p:sp>
      <p:sp>
        <p:nvSpPr>
          <p:cNvPr id="9" name="TextBox 8"/>
          <p:cNvSpPr txBox="1"/>
          <p:nvPr/>
        </p:nvSpPr>
        <p:spPr>
          <a:xfrm>
            <a:off x="3352800" y="4191000"/>
            <a:ext cx="950901" cy="338554"/>
          </a:xfrm>
          <a:prstGeom prst="rect">
            <a:avLst/>
          </a:prstGeom>
          <a:noFill/>
        </p:spPr>
        <p:txBody>
          <a:bodyPr wrap="none" rtlCol="0">
            <a:spAutoFit/>
          </a:bodyPr>
          <a:lstStyle/>
          <a:p>
            <a:r>
              <a:rPr lang="en-US" sz="1600" b="1" dirty="0" smtClean="0">
                <a:solidFill>
                  <a:schemeClr val="bg1"/>
                </a:solidFill>
                <a:latin typeface="Trebuchet MS" pitchFamily="34" charset="0"/>
              </a:rPr>
              <a:t>Systems</a:t>
            </a:r>
            <a:endParaRPr lang="en-US" sz="1600" b="1" dirty="0">
              <a:solidFill>
                <a:schemeClr val="bg1"/>
              </a:solidFill>
              <a:latin typeface="Trebuchet MS" pitchFamily="34" charset="0"/>
            </a:endParaRPr>
          </a:p>
        </p:txBody>
      </p:sp>
      <p:sp>
        <p:nvSpPr>
          <p:cNvPr id="10" name="TextBox 9"/>
          <p:cNvSpPr txBox="1"/>
          <p:nvPr/>
        </p:nvSpPr>
        <p:spPr>
          <a:xfrm>
            <a:off x="5105400" y="3200400"/>
            <a:ext cx="1435008" cy="461665"/>
          </a:xfrm>
          <a:prstGeom prst="rect">
            <a:avLst/>
          </a:prstGeom>
          <a:noFill/>
        </p:spPr>
        <p:txBody>
          <a:bodyPr wrap="none" rtlCol="0">
            <a:spAutoFit/>
          </a:bodyPr>
          <a:lstStyle/>
          <a:p>
            <a:r>
              <a:rPr lang="en-US" sz="2400" b="1" dirty="0" smtClean="0">
                <a:solidFill>
                  <a:schemeClr val="bg1"/>
                </a:solidFill>
                <a:latin typeface="Batang" pitchFamily="18" charset="-127"/>
                <a:ea typeface="Batang" pitchFamily="18" charset="-127"/>
              </a:rPr>
              <a:t>Rewards</a:t>
            </a:r>
            <a:endParaRPr lang="en-US" sz="2000" b="1" dirty="0">
              <a:solidFill>
                <a:schemeClr val="bg1"/>
              </a:solidFill>
              <a:latin typeface="Batang" pitchFamily="18" charset="-127"/>
              <a:ea typeface="Batang" pitchFamily="18" charset="-127"/>
            </a:endParaRPr>
          </a:p>
        </p:txBody>
      </p:sp>
      <p:sp>
        <p:nvSpPr>
          <p:cNvPr id="11" name="TextBox 10"/>
          <p:cNvSpPr txBox="1"/>
          <p:nvPr/>
        </p:nvSpPr>
        <p:spPr>
          <a:xfrm>
            <a:off x="3352800" y="4648200"/>
            <a:ext cx="1431802" cy="461665"/>
          </a:xfrm>
          <a:prstGeom prst="rect">
            <a:avLst/>
          </a:prstGeom>
          <a:noFill/>
        </p:spPr>
        <p:txBody>
          <a:bodyPr wrap="none" rtlCol="0">
            <a:spAutoFit/>
          </a:bodyPr>
          <a:lstStyle/>
          <a:p>
            <a:r>
              <a:rPr lang="en-US" sz="2400" b="1" dirty="0" smtClean="0">
                <a:solidFill>
                  <a:schemeClr val="bg1"/>
                </a:solidFill>
                <a:latin typeface="Eras Light ITC" pitchFamily="34" charset="0"/>
                <a:ea typeface="Batang" pitchFamily="18" charset="-127"/>
              </a:rPr>
              <a:t>Character</a:t>
            </a:r>
            <a:endParaRPr lang="en-US" sz="2400" b="1" dirty="0">
              <a:solidFill>
                <a:schemeClr val="bg1"/>
              </a:solidFill>
              <a:latin typeface="Eras Light ITC" pitchFamily="34" charset="0"/>
              <a:ea typeface="Batang" pitchFamily="18" charset="-127"/>
            </a:endParaRPr>
          </a:p>
        </p:txBody>
      </p:sp>
      <p:sp>
        <p:nvSpPr>
          <p:cNvPr id="12" name="TextBox 11"/>
          <p:cNvSpPr txBox="1"/>
          <p:nvPr/>
        </p:nvSpPr>
        <p:spPr>
          <a:xfrm>
            <a:off x="4800600" y="4800600"/>
            <a:ext cx="1167307" cy="400110"/>
          </a:xfrm>
          <a:prstGeom prst="rect">
            <a:avLst/>
          </a:prstGeom>
          <a:noFill/>
        </p:spPr>
        <p:txBody>
          <a:bodyPr wrap="none" rtlCol="0">
            <a:spAutoFit/>
          </a:bodyPr>
          <a:lstStyle/>
          <a:p>
            <a:r>
              <a:rPr lang="en-US" sz="2000" b="1" dirty="0" smtClean="0">
                <a:solidFill>
                  <a:schemeClr val="bg1"/>
                </a:solidFill>
                <a:latin typeface="Bell MT" pitchFamily="18" charset="0"/>
              </a:rPr>
              <a:t>Example</a:t>
            </a:r>
            <a:endParaRPr lang="en-US" sz="2000" b="1" dirty="0">
              <a:solidFill>
                <a:schemeClr val="bg1"/>
              </a:solidFill>
              <a:latin typeface="Bell MT" pitchFamily="18" charset="0"/>
            </a:endParaRPr>
          </a:p>
        </p:txBody>
      </p:sp>
      <p:sp>
        <p:nvSpPr>
          <p:cNvPr id="13" name="TextBox 12"/>
          <p:cNvSpPr txBox="1"/>
          <p:nvPr/>
        </p:nvSpPr>
        <p:spPr>
          <a:xfrm>
            <a:off x="4267200" y="3962400"/>
            <a:ext cx="1074333" cy="338554"/>
          </a:xfrm>
          <a:prstGeom prst="rect">
            <a:avLst/>
          </a:prstGeom>
          <a:noFill/>
        </p:spPr>
        <p:txBody>
          <a:bodyPr wrap="none" rtlCol="0">
            <a:spAutoFit/>
          </a:bodyPr>
          <a:lstStyle/>
          <a:p>
            <a:r>
              <a:rPr lang="en-US" sz="1600" b="1" dirty="0" smtClean="0">
                <a:solidFill>
                  <a:schemeClr val="bg1"/>
                </a:solidFill>
                <a:latin typeface="Perpetua Titling MT" pitchFamily="18" charset="0"/>
              </a:rPr>
              <a:t>Honest</a:t>
            </a:r>
            <a:endParaRPr lang="en-US" sz="1600" b="1" dirty="0">
              <a:solidFill>
                <a:schemeClr val="bg1"/>
              </a:solidFill>
              <a:latin typeface="Perpetua Titling MT"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7" name="Picture 3" descr="Center_Slide_Bottom"/>
          <p:cNvPicPr>
            <a:picLocks noChangeAspect="1" noChangeArrowheads="1"/>
          </p:cNvPicPr>
          <p:nvPr/>
        </p:nvPicPr>
        <p:blipFill>
          <a:blip r:embed="rId3" cstate="print"/>
          <a:srcRect b="50197"/>
          <a:stretch>
            <a:fillRect/>
          </a:stretch>
        </p:blipFill>
        <p:spPr bwMode="auto">
          <a:xfrm>
            <a:off x="0" y="6054725"/>
            <a:ext cx="9145588" cy="403225"/>
          </a:xfrm>
          <a:prstGeom prst="rect">
            <a:avLst/>
          </a:prstGeom>
          <a:noFill/>
          <a:ln w="9525">
            <a:noFill/>
            <a:miter lim="800000"/>
            <a:headEnd/>
            <a:tailEnd/>
          </a:ln>
        </p:spPr>
      </p:pic>
      <p:sp>
        <p:nvSpPr>
          <p:cNvPr id="16389" name="Rectangle 5"/>
          <p:cNvSpPr>
            <a:spLocks noChangeArrowheads="1"/>
          </p:cNvSpPr>
          <p:nvPr/>
        </p:nvSpPr>
        <p:spPr bwMode="auto">
          <a:xfrm>
            <a:off x="228600" y="2057400"/>
            <a:ext cx="8534400" cy="2246769"/>
          </a:xfrm>
          <a:prstGeom prst="rect">
            <a:avLst/>
          </a:prstGeom>
          <a:noFill/>
          <a:ln w="9525">
            <a:noFill/>
            <a:miter lim="800000"/>
            <a:headEnd/>
            <a:tailEnd/>
          </a:ln>
        </p:spPr>
        <p:txBody>
          <a:bodyPr wrap="square">
            <a:spAutoFit/>
          </a:bodyPr>
          <a:lstStyle/>
          <a:p>
            <a:pPr algn="ctr">
              <a:lnSpc>
                <a:spcPts val="4200"/>
              </a:lnSpc>
            </a:pPr>
            <a:r>
              <a:rPr lang="en-US" sz="4000" b="1" dirty="0" smtClean="0">
                <a:solidFill>
                  <a:srgbClr val="C00000"/>
                </a:solidFill>
                <a:latin typeface="Trebuchet MS" pitchFamily="34" charset="0"/>
              </a:rPr>
              <a:t>“The Expert’s Curse”</a:t>
            </a:r>
          </a:p>
          <a:p>
            <a:pPr algn="ctr">
              <a:lnSpc>
                <a:spcPts val="4200"/>
              </a:lnSpc>
            </a:pPr>
            <a:r>
              <a:rPr lang="en-US" sz="3200" dirty="0" smtClean="0">
                <a:latin typeface="Trebuchet MS" pitchFamily="34" charset="0"/>
              </a:rPr>
              <a:t>The more you know and understand, the more you think everyone else knows and understands the same.</a:t>
            </a:r>
            <a:endParaRPr lang="en-US" sz="2800" dirty="0">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fade">
                                      <p:cBhvr>
                                        <p:cTn id="7" dur="500"/>
                                        <p:tgtEl>
                                          <p:spTgt spid="163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7"/>
          <p:cNvSpPr>
            <a:spLocks noGrp="1" noChangeArrowheads="1"/>
          </p:cNvSpPr>
          <p:nvPr>
            <p:ph type="title" idx="4294967295"/>
          </p:nvPr>
        </p:nvSpPr>
        <p:spPr>
          <a:xfrm>
            <a:off x="533400" y="457200"/>
            <a:ext cx="7621587" cy="1060450"/>
          </a:xfrm>
        </p:spPr>
        <p:txBody>
          <a:bodyPr/>
          <a:lstStyle/>
          <a:p>
            <a:r>
              <a:rPr lang="en-US" sz="2800" dirty="0" smtClean="0">
                <a:solidFill>
                  <a:srgbClr val="D11242"/>
                </a:solidFill>
              </a:rPr>
              <a:t>Sample Scenario</a:t>
            </a:r>
            <a:endParaRPr lang="en-US" sz="2800" dirty="0" smtClean="0">
              <a:solidFill>
                <a:srgbClr val="D11242"/>
              </a:solidFill>
              <a:latin typeface="Trebuchet MS" pitchFamily="34" charset="0"/>
            </a:endParaRPr>
          </a:p>
        </p:txBody>
      </p:sp>
      <p:sp>
        <p:nvSpPr>
          <p:cNvPr id="22532" name="Text Box 4"/>
          <p:cNvSpPr txBox="1">
            <a:spLocks noChangeArrowheads="1"/>
          </p:cNvSpPr>
          <p:nvPr/>
        </p:nvSpPr>
        <p:spPr bwMode="auto">
          <a:xfrm>
            <a:off x="990600" y="1752600"/>
            <a:ext cx="7543800" cy="630942"/>
          </a:xfrm>
          <a:prstGeom prst="rect">
            <a:avLst/>
          </a:prstGeom>
          <a:noFill/>
          <a:ln w="9525">
            <a:noFill/>
            <a:miter lim="800000"/>
            <a:headEnd/>
            <a:tailEnd/>
          </a:ln>
        </p:spPr>
        <p:txBody>
          <a:bodyPr>
            <a:spAutoFit/>
          </a:bodyPr>
          <a:lstStyle/>
          <a:p>
            <a:pPr eaLnBrk="0" hangingPunct="0">
              <a:lnSpc>
                <a:spcPts val="4200"/>
              </a:lnSpc>
            </a:pPr>
            <a:endParaRPr lang="en-US" b="1" dirty="0">
              <a:solidFill>
                <a:srgbClr val="A50021"/>
              </a:solidFill>
              <a:latin typeface="Trebuchet MS" pitchFamily="34" charset="0"/>
            </a:endParaRPr>
          </a:p>
        </p:txBody>
      </p:sp>
      <p:sp>
        <p:nvSpPr>
          <p:cNvPr id="22533" name="Rectangle 5"/>
          <p:cNvSpPr>
            <a:spLocks noChangeArrowheads="1"/>
          </p:cNvSpPr>
          <p:nvPr/>
        </p:nvSpPr>
        <p:spPr bwMode="auto">
          <a:xfrm>
            <a:off x="457200" y="1595021"/>
            <a:ext cx="8383587" cy="3447098"/>
          </a:xfrm>
          <a:prstGeom prst="rect">
            <a:avLst/>
          </a:prstGeom>
          <a:noFill/>
          <a:ln w="9525">
            <a:noFill/>
            <a:miter lim="800000"/>
            <a:headEnd/>
            <a:tailEnd/>
          </a:ln>
        </p:spPr>
        <p:txBody>
          <a:bodyPr>
            <a:spAutoFit/>
          </a:bodyPr>
          <a:lstStyle/>
          <a:p>
            <a:pPr>
              <a:lnSpc>
                <a:spcPct val="150000"/>
              </a:lnSpc>
            </a:pPr>
            <a:r>
              <a:rPr lang="en-GB" sz="2800" i="1" u="sng" dirty="0" smtClean="0">
                <a:latin typeface="Trebuchet MS" pitchFamily="34" charset="0"/>
                <a:cs typeface="Tahoma" pitchFamily="34" charset="0"/>
              </a:rPr>
              <a:t>Your boss says:</a:t>
            </a:r>
            <a:endParaRPr lang="en-GB" sz="2800" i="1" u="sng" dirty="0">
              <a:latin typeface="Trebuchet MS" pitchFamily="34" charset="0"/>
              <a:cs typeface="Tahoma" pitchFamily="34" charset="0"/>
            </a:endParaRPr>
          </a:p>
          <a:p>
            <a:r>
              <a:rPr lang="en-GB" sz="2800" dirty="0" smtClean="0">
                <a:latin typeface="Trebuchet MS" pitchFamily="34" charset="0"/>
                <a:cs typeface="Tahoma" pitchFamily="34" charset="0"/>
              </a:rPr>
              <a:t>“Last quarter you and your team exceeded budget and you’ll need to make it up before the end of the year.  Get back to me with a plan for what you intend to do to take care of this issue.”</a:t>
            </a:r>
            <a:endParaRPr lang="en-US" sz="2800" dirty="0">
              <a:latin typeface="Trebuchet MS" pitchFamily="34" charset="0"/>
              <a:cs typeface="Tahoma" pitchFamily="34" charset="0"/>
            </a:endParaRPr>
          </a:p>
          <a:p>
            <a:r>
              <a:rPr lang="en-GB" sz="3200" dirty="0">
                <a:latin typeface="Trebuchet MS" pitchFamily="34" charset="0"/>
              </a:rPr>
              <a:t> </a:t>
            </a:r>
            <a:endParaRPr lang="en-US" sz="3200" dirty="0">
              <a:latin typeface="Trebuchet MS" pitchFamily="34" charset="0"/>
            </a:endParaRPr>
          </a:p>
          <a:p>
            <a:endParaRPr lang="en-US" sz="3200" i="1" dirty="0">
              <a:solidFill>
                <a:srgbClr val="002060"/>
              </a:solidFill>
              <a:latin typeface="Trebuchet MS" pitchFamily="34" charset="0"/>
              <a:cs typeface="Tahoma" pitchFamily="34" charset="0"/>
            </a:endParaRPr>
          </a:p>
        </p:txBody>
      </p:sp>
      <p:pic>
        <p:nvPicPr>
          <p:cNvPr id="31746" name="Picture 2" descr="https://www.ifmaatlanta.org/wp-content/themes/ifma/images/ifma-atlanta-logo.png"/>
          <p:cNvPicPr>
            <a:picLocks noChangeAspect="1" noChangeArrowheads="1"/>
          </p:cNvPicPr>
          <p:nvPr/>
        </p:nvPicPr>
        <p:blipFill>
          <a:blip r:embed="rId3" cstate="print"/>
          <a:srcRect/>
          <a:stretch>
            <a:fillRect/>
          </a:stretch>
        </p:blipFill>
        <p:spPr bwMode="auto">
          <a:xfrm>
            <a:off x="7543800" y="304800"/>
            <a:ext cx="1238250" cy="1143001"/>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7"/>
          <p:cNvSpPr>
            <a:spLocks noGrp="1" noChangeArrowheads="1"/>
          </p:cNvSpPr>
          <p:nvPr>
            <p:ph type="title" idx="4294967295"/>
          </p:nvPr>
        </p:nvSpPr>
        <p:spPr>
          <a:xfrm>
            <a:off x="533400" y="457200"/>
            <a:ext cx="7621587" cy="1060450"/>
          </a:xfrm>
        </p:spPr>
        <p:txBody>
          <a:bodyPr/>
          <a:lstStyle/>
          <a:p>
            <a:r>
              <a:rPr lang="en-US" sz="2800" dirty="0">
                <a:solidFill>
                  <a:srgbClr val="D11242"/>
                </a:solidFill>
              </a:rPr>
              <a:t>Sample Scenario</a:t>
            </a:r>
            <a:endParaRPr lang="en-US" sz="2800" dirty="0" smtClean="0">
              <a:solidFill>
                <a:srgbClr val="D11242"/>
              </a:solidFill>
              <a:latin typeface="Trebuchet MS" pitchFamily="34" charset="0"/>
            </a:endParaRPr>
          </a:p>
        </p:txBody>
      </p:sp>
      <p:sp>
        <p:nvSpPr>
          <p:cNvPr id="22532" name="Text Box 4"/>
          <p:cNvSpPr txBox="1">
            <a:spLocks noChangeArrowheads="1"/>
          </p:cNvSpPr>
          <p:nvPr/>
        </p:nvSpPr>
        <p:spPr bwMode="auto">
          <a:xfrm>
            <a:off x="990600" y="1752600"/>
            <a:ext cx="7543800" cy="630942"/>
          </a:xfrm>
          <a:prstGeom prst="rect">
            <a:avLst/>
          </a:prstGeom>
          <a:noFill/>
          <a:ln w="9525">
            <a:noFill/>
            <a:miter lim="800000"/>
            <a:headEnd/>
            <a:tailEnd/>
          </a:ln>
        </p:spPr>
        <p:txBody>
          <a:bodyPr>
            <a:spAutoFit/>
          </a:bodyPr>
          <a:lstStyle/>
          <a:p>
            <a:pPr eaLnBrk="0" hangingPunct="0">
              <a:lnSpc>
                <a:spcPts val="4200"/>
              </a:lnSpc>
            </a:pPr>
            <a:endParaRPr lang="en-US" b="1" dirty="0">
              <a:solidFill>
                <a:srgbClr val="A50021"/>
              </a:solidFill>
              <a:latin typeface="Trebuchet MS" pitchFamily="34" charset="0"/>
            </a:endParaRPr>
          </a:p>
        </p:txBody>
      </p:sp>
      <p:sp>
        <p:nvSpPr>
          <p:cNvPr id="22533" name="Rectangle 5"/>
          <p:cNvSpPr>
            <a:spLocks noChangeArrowheads="1"/>
          </p:cNvSpPr>
          <p:nvPr/>
        </p:nvSpPr>
        <p:spPr bwMode="auto">
          <a:xfrm>
            <a:off x="457200" y="1595021"/>
            <a:ext cx="8383587" cy="2585323"/>
          </a:xfrm>
          <a:prstGeom prst="rect">
            <a:avLst/>
          </a:prstGeom>
          <a:noFill/>
          <a:ln w="9525">
            <a:noFill/>
            <a:miter lim="800000"/>
            <a:headEnd/>
            <a:tailEnd/>
          </a:ln>
        </p:spPr>
        <p:txBody>
          <a:bodyPr>
            <a:spAutoFit/>
          </a:bodyPr>
          <a:lstStyle/>
          <a:p>
            <a:pPr>
              <a:lnSpc>
                <a:spcPct val="150000"/>
              </a:lnSpc>
            </a:pPr>
            <a:r>
              <a:rPr lang="en-GB" sz="2800" i="1" u="sng" dirty="0" smtClean="0">
                <a:latin typeface="Trebuchet MS" pitchFamily="34" charset="0"/>
                <a:cs typeface="Tahoma" pitchFamily="34" charset="0"/>
              </a:rPr>
              <a:t>VP of HR asks you:</a:t>
            </a:r>
            <a:endParaRPr lang="en-GB" sz="2800" i="1" u="sng" dirty="0">
              <a:latin typeface="Trebuchet MS" pitchFamily="34" charset="0"/>
              <a:cs typeface="Tahoma" pitchFamily="34" charset="0"/>
            </a:endParaRPr>
          </a:p>
          <a:p>
            <a:r>
              <a:rPr lang="en-GB" sz="2800" dirty="0" smtClean="0">
                <a:latin typeface="Trebuchet MS" pitchFamily="34" charset="0"/>
                <a:cs typeface="Tahoma" pitchFamily="34" charset="0"/>
              </a:rPr>
              <a:t>“I need your team to provide more guidance on how to use the common spaces on each floor”</a:t>
            </a:r>
            <a:endParaRPr lang="en-US" sz="2800" dirty="0">
              <a:latin typeface="Trebuchet MS" pitchFamily="34" charset="0"/>
              <a:cs typeface="Tahoma" pitchFamily="34" charset="0"/>
            </a:endParaRPr>
          </a:p>
          <a:p>
            <a:r>
              <a:rPr lang="en-GB" sz="3200" dirty="0">
                <a:latin typeface="Trebuchet MS" pitchFamily="34" charset="0"/>
              </a:rPr>
              <a:t> </a:t>
            </a:r>
            <a:endParaRPr lang="en-US" sz="3200" dirty="0">
              <a:latin typeface="Trebuchet MS" pitchFamily="34" charset="0"/>
            </a:endParaRPr>
          </a:p>
          <a:p>
            <a:endParaRPr lang="en-US" sz="3200" i="1" dirty="0">
              <a:solidFill>
                <a:srgbClr val="002060"/>
              </a:solidFill>
              <a:latin typeface="Trebuchet MS" pitchFamily="34" charset="0"/>
              <a:cs typeface="Tahoma" pitchFamily="34" charset="0"/>
            </a:endParaRPr>
          </a:p>
        </p:txBody>
      </p:sp>
      <p:pic>
        <p:nvPicPr>
          <p:cNvPr id="33794" name="Picture 2" descr="https://www.ifmaatlanta.org/wp-content/themes/ifma/images/ifma-atlanta-logo.png"/>
          <p:cNvPicPr>
            <a:picLocks noChangeAspect="1" noChangeArrowheads="1"/>
          </p:cNvPicPr>
          <p:nvPr/>
        </p:nvPicPr>
        <p:blipFill>
          <a:blip r:embed="rId3" cstate="print"/>
          <a:srcRect/>
          <a:stretch>
            <a:fillRect/>
          </a:stretch>
        </p:blipFill>
        <p:spPr bwMode="auto">
          <a:xfrm>
            <a:off x="7543800" y="304800"/>
            <a:ext cx="1238250" cy="1143001"/>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7"/>
          <p:cNvSpPr>
            <a:spLocks noGrp="1" noChangeArrowheads="1"/>
          </p:cNvSpPr>
          <p:nvPr>
            <p:ph type="title" idx="4294967295"/>
          </p:nvPr>
        </p:nvSpPr>
        <p:spPr>
          <a:xfrm>
            <a:off x="533400" y="457200"/>
            <a:ext cx="7621587" cy="1060450"/>
          </a:xfrm>
        </p:spPr>
        <p:txBody>
          <a:bodyPr/>
          <a:lstStyle/>
          <a:p>
            <a:r>
              <a:rPr lang="en-US" sz="2800" dirty="0">
                <a:solidFill>
                  <a:srgbClr val="D11242"/>
                </a:solidFill>
              </a:rPr>
              <a:t>Sample Scenario</a:t>
            </a:r>
            <a:endParaRPr lang="en-US" sz="2800" dirty="0" smtClean="0">
              <a:solidFill>
                <a:srgbClr val="D11242"/>
              </a:solidFill>
              <a:latin typeface="Trebuchet MS" pitchFamily="34" charset="0"/>
            </a:endParaRPr>
          </a:p>
        </p:txBody>
      </p:sp>
      <p:sp>
        <p:nvSpPr>
          <p:cNvPr id="22532" name="Text Box 4"/>
          <p:cNvSpPr txBox="1">
            <a:spLocks noChangeArrowheads="1"/>
          </p:cNvSpPr>
          <p:nvPr/>
        </p:nvSpPr>
        <p:spPr bwMode="auto">
          <a:xfrm>
            <a:off x="990600" y="1752600"/>
            <a:ext cx="7543800" cy="630942"/>
          </a:xfrm>
          <a:prstGeom prst="rect">
            <a:avLst/>
          </a:prstGeom>
          <a:noFill/>
          <a:ln w="9525">
            <a:noFill/>
            <a:miter lim="800000"/>
            <a:headEnd/>
            <a:tailEnd/>
          </a:ln>
        </p:spPr>
        <p:txBody>
          <a:bodyPr>
            <a:spAutoFit/>
          </a:bodyPr>
          <a:lstStyle/>
          <a:p>
            <a:pPr eaLnBrk="0" hangingPunct="0">
              <a:lnSpc>
                <a:spcPts val="4200"/>
              </a:lnSpc>
            </a:pPr>
            <a:endParaRPr lang="en-US" b="1" dirty="0">
              <a:solidFill>
                <a:srgbClr val="A50021"/>
              </a:solidFill>
              <a:latin typeface="Trebuchet MS" pitchFamily="34" charset="0"/>
            </a:endParaRPr>
          </a:p>
        </p:txBody>
      </p:sp>
      <p:sp>
        <p:nvSpPr>
          <p:cNvPr id="22533" name="Rectangle 5"/>
          <p:cNvSpPr>
            <a:spLocks noChangeArrowheads="1"/>
          </p:cNvSpPr>
          <p:nvPr/>
        </p:nvSpPr>
        <p:spPr bwMode="auto">
          <a:xfrm>
            <a:off x="228600" y="1600200"/>
            <a:ext cx="8686800" cy="2585323"/>
          </a:xfrm>
          <a:prstGeom prst="rect">
            <a:avLst/>
          </a:prstGeom>
          <a:noFill/>
          <a:ln w="9525">
            <a:noFill/>
            <a:miter lim="800000"/>
            <a:headEnd/>
            <a:tailEnd/>
          </a:ln>
        </p:spPr>
        <p:txBody>
          <a:bodyPr wrap="square">
            <a:spAutoFit/>
          </a:bodyPr>
          <a:lstStyle/>
          <a:p>
            <a:pPr>
              <a:lnSpc>
                <a:spcPct val="150000"/>
              </a:lnSpc>
            </a:pPr>
            <a:r>
              <a:rPr lang="en-GB" sz="2800" i="1" u="sng" dirty="0" smtClean="0">
                <a:latin typeface="Trebuchet MS" pitchFamily="34" charset="0"/>
                <a:cs typeface="Tahoma" pitchFamily="34" charset="0"/>
              </a:rPr>
              <a:t>Your significant other says:</a:t>
            </a:r>
            <a:endParaRPr lang="en-GB" sz="2800" i="1" u="sng" dirty="0">
              <a:latin typeface="Trebuchet MS" pitchFamily="34" charset="0"/>
              <a:cs typeface="Tahoma" pitchFamily="34" charset="0"/>
            </a:endParaRPr>
          </a:p>
          <a:p>
            <a:r>
              <a:rPr lang="en-GB" sz="2800" dirty="0" smtClean="0">
                <a:latin typeface="Trebuchet MS" pitchFamily="34" charset="0"/>
                <a:cs typeface="Tahoma" pitchFamily="34" charset="0"/>
              </a:rPr>
              <a:t>“Can you plan something special for our anniversary this year?”</a:t>
            </a:r>
            <a:endParaRPr lang="en-US" sz="2800" dirty="0">
              <a:latin typeface="Trebuchet MS" pitchFamily="34" charset="0"/>
              <a:cs typeface="Tahoma" pitchFamily="34" charset="0"/>
            </a:endParaRPr>
          </a:p>
          <a:p>
            <a:r>
              <a:rPr lang="en-GB" sz="3200" dirty="0">
                <a:latin typeface="Trebuchet MS" pitchFamily="34" charset="0"/>
              </a:rPr>
              <a:t> </a:t>
            </a:r>
            <a:endParaRPr lang="en-US" sz="3200" dirty="0">
              <a:latin typeface="Trebuchet MS" pitchFamily="34" charset="0"/>
            </a:endParaRPr>
          </a:p>
          <a:p>
            <a:endParaRPr lang="en-US" sz="3200" i="1" dirty="0">
              <a:solidFill>
                <a:srgbClr val="002060"/>
              </a:solidFill>
              <a:latin typeface="Trebuchet MS" pitchFamily="34" charset="0"/>
              <a:cs typeface="Tahoma" pitchFamily="34" charset="0"/>
            </a:endParaRPr>
          </a:p>
        </p:txBody>
      </p:sp>
      <p:pic>
        <p:nvPicPr>
          <p:cNvPr id="29698" name="Picture 2" descr="https://www.ifmaatlanta.org/wp-content/themes/ifma/images/ifma-atlanta-logo.png"/>
          <p:cNvPicPr>
            <a:picLocks noChangeAspect="1" noChangeArrowheads="1"/>
          </p:cNvPicPr>
          <p:nvPr/>
        </p:nvPicPr>
        <p:blipFill>
          <a:blip r:embed="rId3" cstate="print"/>
          <a:srcRect/>
          <a:stretch>
            <a:fillRect/>
          </a:stretch>
        </p:blipFill>
        <p:spPr bwMode="auto">
          <a:xfrm>
            <a:off x="7543800" y="304800"/>
            <a:ext cx="1238250" cy="11430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3">
                                            <p:txEl>
                                              <p:pRg st="1" end="1"/>
                                            </p:txEl>
                                          </p:spTgt>
                                        </p:tgtEl>
                                        <p:attrNameLst>
                                          <p:attrName>style.visibility</p:attrName>
                                        </p:attrNameLst>
                                      </p:cBhvr>
                                      <p:to>
                                        <p:strVal val="visible"/>
                                      </p:to>
                                    </p:set>
                                    <p:animEffect transition="in" filter="fade">
                                      <p:cBhvr>
                                        <p:cTn id="7" dur="500"/>
                                        <p:tgtEl>
                                          <p:spTgt spid="225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381000"/>
            <a:ext cx="7621587" cy="1060450"/>
          </a:xfrm>
        </p:spPr>
        <p:txBody>
          <a:bodyPr/>
          <a:lstStyle/>
          <a:p>
            <a:pPr eaLnBrk="1" hangingPunct="1"/>
            <a:r>
              <a:rPr lang="en-US" sz="2800" dirty="0" smtClean="0">
                <a:solidFill>
                  <a:srgbClr val="D11242"/>
                </a:solidFill>
                <a:latin typeface="Trebuchet MS" pitchFamily="34" charset="0"/>
              </a:rPr>
              <a:t>Clarify Technique</a:t>
            </a:r>
          </a:p>
        </p:txBody>
      </p:sp>
      <p:sp>
        <p:nvSpPr>
          <p:cNvPr id="31749" name="Rectangle 9"/>
          <p:cNvSpPr>
            <a:spLocks noChangeArrowheads="1"/>
          </p:cNvSpPr>
          <p:nvPr/>
        </p:nvSpPr>
        <p:spPr bwMode="auto">
          <a:xfrm>
            <a:off x="457200" y="1524000"/>
            <a:ext cx="8237538" cy="1981200"/>
          </a:xfrm>
          <a:prstGeom prst="rect">
            <a:avLst/>
          </a:prstGeom>
          <a:noFill/>
          <a:ln w="9525">
            <a:noFill/>
            <a:miter lim="800000"/>
            <a:headEnd/>
            <a:tailEnd/>
          </a:ln>
        </p:spPr>
        <p:txBody>
          <a:bodyPr anchor="ctr"/>
          <a:lstStyle/>
          <a:p>
            <a:pPr algn="ctr"/>
            <a:r>
              <a:rPr lang="en-US" sz="3200" dirty="0">
                <a:latin typeface="Trebuchet MS" pitchFamily="34" charset="0"/>
              </a:rPr>
              <a:t>How to answer a question with a </a:t>
            </a:r>
            <a:r>
              <a:rPr lang="en-US" sz="3200" dirty="0" smtClean="0">
                <a:latin typeface="Trebuchet MS" pitchFamily="34" charset="0"/>
              </a:rPr>
              <a:t>question:</a:t>
            </a:r>
            <a:endParaRPr lang="en-US" sz="3200" dirty="0">
              <a:latin typeface="Trebuchet MS"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381000"/>
            <a:ext cx="7621587" cy="1060450"/>
          </a:xfrm>
        </p:spPr>
        <p:txBody>
          <a:bodyPr/>
          <a:lstStyle/>
          <a:p>
            <a:pPr eaLnBrk="1" hangingPunct="1"/>
            <a:r>
              <a:rPr lang="en-US" sz="2800" dirty="0" smtClean="0">
                <a:solidFill>
                  <a:srgbClr val="D11242"/>
                </a:solidFill>
                <a:latin typeface="Trebuchet MS" pitchFamily="34" charset="0"/>
              </a:rPr>
              <a:t>Clarify Technique</a:t>
            </a:r>
          </a:p>
        </p:txBody>
      </p:sp>
      <p:grpSp>
        <p:nvGrpSpPr>
          <p:cNvPr id="2" name="Group 3"/>
          <p:cNvGrpSpPr>
            <a:grpSpLocks/>
          </p:cNvGrpSpPr>
          <p:nvPr/>
        </p:nvGrpSpPr>
        <p:grpSpPr bwMode="auto">
          <a:xfrm>
            <a:off x="480060" y="2867500"/>
            <a:ext cx="8229600" cy="2890838"/>
            <a:chOff x="384" y="1728"/>
            <a:chExt cx="5184" cy="1821"/>
          </a:xfrm>
        </p:grpSpPr>
        <p:pic>
          <p:nvPicPr>
            <p:cNvPr id="31753" name="Picture 4" descr="Price no txt"/>
            <p:cNvPicPr>
              <a:picLocks noChangeAspect="1" noChangeArrowheads="1"/>
            </p:cNvPicPr>
            <p:nvPr/>
          </p:nvPicPr>
          <p:blipFill>
            <a:blip r:embed="rId3" cstate="print"/>
            <a:srcRect/>
            <a:stretch>
              <a:fillRect/>
            </a:stretch>
          </p:blipFill>
          <p:spPr bwMode="auto">
            <a:xfrm>
              <a:off x="384" y="1728"/>
              <a:ext cx="5184" cy="1821"/>
            </a:xfrm>
            <a:prstGeom prst="rect">
              <a:avLst/>
            </a:prstGeom>
            <a:noFill/>
            <a:ln w="9525">
              <a:noFill/>
              <a:miter lim="800000"/>
              <a:headEnd/>
              <a:tailEnd/>
            </a:ln>
          </p:spPr>
        </p:pic>
        <p:sp>
          <p:nvSpPr>
            <p:cNvPr id="31754" name="Text Box 5"/>
            <p:cNvSpPr txBox="1">
              <a:spLocks noChangeArrowheads="1"/>
            </p:cNvSpPr>
            <p:nvPr/>
          </p:nvSpPr>
          <p:spPr bwMode="auto">
            <a:xfrm>
              <a:off x="528" y="2496"/>
              <a:ext cx="816" cy="212"/>
            </a:xfrm>
            <a:prstGeom prst="rect">
              <a:avLst/>
            </a:prstGeom>
            <a:noFill/>
            <a:ln w="9525">
              <a:noFill/>
              <a:miter lim="800000"/>
              <a:headEnd/>
              <a:tailEnd/>
            </a:ln>
          </p:spPr>
          <p:txBody>
            <a:bodyPr>
              <a:spAutoFit/>
            </a:bodyPr>
            <a:lstStyle/>
            <a:p>
              <a:pPr algn="ctr">
                <a:spcBef>
                  <a:spcPct val="50000"/>
                </a:spcBef>
              </a:pPr>
              <a:r>
                <a:rPr lang="en-US" sz="1600" b="1" dirty="0" smtClean="0">
                  <a:solidFill>
                    <a:schemeClr val="bg1"/>
                  </a:solidFill>
                  <a:latin typeface="Trebuchet MS" pitchFamily="34" charset="0"/>
                </a:rPr>
                <a:t>Listen</a:t>
              </a:r>
              <a:endParaRPr lang="en-US" sz="1600" b="1" dirty="0">
                <a:solidFill>
                  <a:schemeClr val="bg1"/>
                </a:solidFill>
                <a:latin typeface="Trebuchet MS" pitchFamily="34" charset="0"/>
              </a:endParaRPr>
            </a:p>
          </p:txBody>
        </p:sp>
        <p:sp>
          <p:nvSpPr>
            <p:cNvPr id="31755" name="Text Box 6"/>
            <p:cNvSpPr txBox="1">
              <a:spLocks noChangeArrowheads="1"/>
            </p:cNvSpPr>
            <p:nvPr/>
          </p:nvSpPr>
          <p:spPr bwMode="auto">
            <a:xfrm>
              <a:off x="1680" y="2418"/>
              <a:ext cx="816" cy="366"/>
            </a:xfrm>
            <a:prstGeom prst="rect">
              <a:avLst/>
            </a:prstGeom>
            <a:noFill/>
            <a:ln w="9525">
              <a:noFill/>
              <a:miter lim="800000"/>
              <a:headEnd/>
              <a:tailEnd/>
            </a:ln>
          </p:spPr>
          <p:txBody>
            <a:bodyPr>
              <a:spAutoFit/>
            </a:bodyPr>
            <a:lstStyle/>
            <a:p>
              <a:pPr algn="ctr">
                <a:spcBef>
                  <a:spcPct val="50000"/>
                </a:spcBef>
              </a:pPr>
              <a:r>
                <a:rPr lang="en-US" sz="1600" b="1" dirty="0">
                  <a:solidFill>
                    <a:schemeClr val="bg1"/>
                  </a:solidFill>
                  <a:latin typeface="Trebuchet MS" pitchFamily="34" charset="0"/>
                </a:rPr>
                <a:t>Softening Statement</a:t>
              </a:r>
            </a:p>
          </p:txBody>
        </p:sp>
        <p:sp>
          <p:nvSpPr>
            <p:cNvPr id="31756" name="Text Box 7"/>
            <p:cNvSpPr txBox="1">
              <a:spLocks noChangeArrowheads="1"/>
            </p:cNvSpPr>
            <p:nvPr/>
          </p:nvSpPr>
          <p:spPr bwMode="auto">
            <a:xfrm>
              <a:off x="2780" y="2496"/>
              <a:ext cx="938" cy="213"/>
            </a:xfrm>
            <a:prstGeom prst="rect">
              <a:avLst/>
            </a:prstGeom>
            <a:noFill/>
            <a:ln w="9525">
              <a:noFill/>
              <a:miter lim="800000"/>
              <a:headEnd/>
              <a:tailEnd/>
            </a:ln>
          </p:spPr>
          <p:txBody>
            <a:bodyPr wrap="square">
              <a:spAutoFit/>
            </a:bodyPr>
            <a:lstStyle/>
            <a:p>
              <a:pPr algn="ctr">
                <a:spcBef>
                  <a:spcPct val="50000"/>
                </a:spcBef>
              </a:pPr>
              <a:r>
                <a:rPr lang="en-US" sz="1600" b="1" dirty="0" smtClean="0">
                  <a:solidFill>
                    <a:schemeClr val="bg1"/>
                  </a:solidFill>
                  <a:latin typeface="Trebuchet MS" pitchFamily="34" charset="0"/>
                </a:rPr>
                <a:t>“Clarify”</a:t>
              </a:r>
              <a:endParaRPr lang="en-US" sz="1600" b="1" dirty="0">
                <a:solidFill>
                  <a:schemeClr val="bg1"/>
                </a:solidFill>
                <a:latin typeface="Trebuchet MS" pitchFamily="34" charset="0"/>
              </a:endParaRPr>
            </a:p>
          </p:txBody>
        </p:sp>
        <p:sp>
          <p:nvSpPr>
            <p:cNvPr id="31757" name="Text Box 8"/>
            <p:cNvSpPr txBox="1">
              <a:spLocks noChangeArrowheads="1"/>
            </p:cNvSpPr>
            <p:nvPr/>
          </p:nvSpPr>
          <p:spPr bwMode="auto">
            <a:xfrm>
              <a:off x="4272" y="2309"/>
              <a:ext cx="912" cy="679"/>
            </a:xfrm>
            <a:prstGeom prst="rect">
              <a:avLst/>
            </a:prstGeom>
            <a:noFill/>
            <a:ln w="9525">
              <a:noFill/>
              <a:miter lim="800000"/>
              <a:headEnd/>
              <a:tailEnd/>
            </a:ln>
          </p:spPr>
          <p:txBody>
            <a:bodyPr>
              <a:spAutoFit/>
            </a:bodyPr>
            <a:lstStyle/>
            <a:p>
              <a:pPr algn="ctr">
                <a:spcBef>
                  <a:spcPct val="50000"/>
                </a:spcBef>
              </a:pPr>
              <a:r>
                <a:rPr lang="en-US" sz="1600" b="1" dirty="0" smtClean="0">
                  <a:solidFill>
                    <a:schemeClr val="bg1"/>
                  </a:solidFill>
                  <a:latin typeface="Trebuchet MS" pitchFamily="34" charset="0"/>
                </a:rPr>
                <a:t>Successfully Clarify Key Words or Phrases</a:t>
              </a:r>
              <a:endParaRPr lang="en-US" sz="1600" b="1" dirty="0">
                <a:solidFill>
                  <a:schemeClr val="bg1"/>
                </a:solidFill>
                <a:latin typeface="Trebuchet MS" pitchFamily="34" charset="0"/>
              </a:endParaRPr>
            </a:p>
          </p:txBody>
        </p:sp>
      </p:grpSp>
      <p:sp>
        <p:nvSpPr>
          <p:cNvPr id="31749" name="Rectangle 9"/>
          <p:cNvSpPr>
            <a:spLocks noChangeArrowheads="1"/>
          </p:cNvSpPr>
          <p:nvPr/>
        </p:nvSpPr>
        <p:spPr bwMode="auto">
          <a:xfrm>
            <a:off x="457200" y="1524000"/>
            <a:ext cx="8237538" cy="1981200"/>
          </a:xfrm>
          <a:prstGeom prst="rect">
            <a:avLst/>
          </a:prstGeom>
          <a:noFill/>
          <a:ln w="9525">
            <a:noFill/>
            <a:miter lim="800000"/>
            <a:headEnd/>
            <a:tailEnd/>
          </a:ln>
        </p:spPr>
        <p:txBody>
          <a:bodyPr anchor="ctr"/>
          <a:lstStyle/>
          <a:p>
            <a:pPr algn="ctr"/>
            <a:r>
              <a:rPr lang="en-US" sz="3200" dirty="0">
                <a:latin typeface="Trebuchet MS" pitchFamily="34" charset="0"/>
              </a:rPr>
              <a:t>How to answer a question with a </a:t>
            </a:r>
            <a:r>
              <a:rPr lang="en-US" sz="3200" dirty="0" smtClean="0">
                <a:latin typeface="Trebuchet MS" pitchFamily="34" charset="0"/>
              </a:rPr>
              <a:t>question:</a:t>
            </a:r>
            <a:endParaRPr lang="en-US" sz="3200" dirty="0">
              <a:latin typeface="Trebuchet MS"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7"/>
          <p:cNvSpPr>
            <a:spLocks noGrp="1" noChangeArrowheads="1"/>
          </p:cNvSpPr>
          <p:nvPr>
            <p:ph type="title" idx="4294967295"/>
          </p:nvPr>
        </p:nvSpPr>
        <p:spPr>
          <a:xfrm>
            <a:off x="533400" y="457200"/>
            <a:ext cx="7621587" cy="1060450"/>
          </a:xfrm>
        </p:spPr>
        <p:txBody>
          <a:bodyPr/>
          <a:lstStyle/>
          <a:p>
            <a:r>
              <a:rPr lang="en-US" sz="2800" dirty="0" smtClean="0">
                <a:solidFill>
                  <a:srgbClr val="D11242"/>
                </a:solidFill>
                <a:latin typeface="Trebuchet MS" pitchFamily="34" charset="0"/>
              </a:rPr>
              <a:t>No Guessing!</a:t>
            </a:r>
          </a:p>
        </p:txBody>
      </p:sp>
      <p:sp>
        <p:nvSpPr>
          <p:cNvPr id="22532" name="Text Box 4"/>
          <p:cNvSpPr txBox="1">
            <a:spLocks noChangeArrowheads="1"/>
          </p:cNvSpPr>
          <p:nvPr/>
        </p:nvSpPr>
        <p:spPr bwMode="auto">
          <a:xfrm>
            <a:off x="990600" y="1752600"/>
            <a:ext cx="7543800" cy="630942"/>
          </a:xfrm>
          <a:prstGeom prst="rect">
            <a:avLst/>
          </a:prstGeom>
          <a:noFill/>
          <a:ln w="9525">
            <a:noFill/>
            <a:miter lim="800000"/>
            <a:headEnd/>
            <a:tailEnd/>
          </a:ln>
        </p:spPr>
        <p:txBody>
          <a:bodyPr>
            <a:spAutoFit/>
          </a:bodyPr>
          <a:lstStyle/>
          <a:p>
            <a:pPr eaLnBrk="0" hangingPunct="0">
              <a:lnSpc>
                <a:spcPts val="4200"/>
              </a:lnSpc>
            </a:pPr>
            <a:endParaRPr lang="en-US" b="1" dirty="0">
              <a:solidFill>
                <a:srgbClr val="A50021"/>
              </a:solidFill>
              <a:latin typeface="Trebuchet MS" pitchFamily="34" charset="0"/>
            </a:endParaRPr>
          </a:p>
        </p:txBody>
      </p:sp>
      <p:sp>
        <p:nvSpPr>
          <p:cNvPr id="22533" name="Rectangle 5"/>
          <p:cNvSpPr>
            <a:spLocks noChangeArrowheads="1"/>
          </p:cNvSpPr>
          <p:nvPr/>
        </p:nvSpPr>
        <p:spPr bwMode="auto">
          <a:xfrm>
            <a:off x="457200" y="1595021"/>
            <a:ext cx="8383587" cy="2585323"/>
          </a:xfrm>
          <a:prstGeom prst="rect">
            <a:avLst/>
          </a:prstGeom>
          <a:noFill/>
          <a:ln w="9525">
            <a:noFill/>
            <a:miter lim="800000"/>
            <a:headEnd/>
            <a:tailEnd/>
          </a:ln>
        </p:spPr>
        <p:txBody>
          <a:bodyPr>
            <a:spAutoFit/>
          </a:bodyPr>
          <a:lstStyle/>
          <a:p>
            <a:pPr>
              <a:lnSpc>
                <a:spcPct val="150000"/>
              </a:lnSpc>
            </a:pPr>
            <a:r>
              <a:rPr lang="en-GB" sz="2800" i="1" u="sng" dirty="0" smtClean="0">
                <a:latin typeface="Trebuchet MS" pitchFamily="34" charset="0"/>
                <a:cs typeface="Tahoma" pitchFamily="34" charset="0"/>
              </a:rPr>
              <a:t>VP of HR asks you:</a:t>
            </a:r>
            <a:endParaRPr lang="en-GB" sz="2800" i="1" u="sng" dirty="0">
              <a:latin typeface="Trebuchet MS" pitchFamily="34" charset="0"/>
              <a:cs typeface="Tahoma" pitchFamily="34" charset="0"/>
            </a:endParaRPr>
          </a:p>
          <a:p>
            <a:r>
              <a:rPr lang="en-GB" sz="2800" dirty="0" smtClean="0">
                <a:latin typeface="Trebuchet MS" pitchFamily="34" charset="0"/>
                <a:cs typeface="Tahoma" pitchFamily="34" charset="0"/>
              </a:rPr>
              <a:t>“I need your team to provide more guidance on how to use the common spaces on each floor”</a:t>
            </a:r>
            <a:endParaRPr lang="en-US" sz="2800" dirty="0">
              <a:latin typeface="Trebuchet MS" pitchFamily="34" charset="0"/>
              <a:cs typeface="Tahoma" pitchFamily="34" charset="0"/>
            </a:endParaRPr>
          </a:p>
          <a:p>
            <a:r>
              <a:rPr lang="en-GB" sz="3200" dirty="0">
                <a:latin typeface="Trebuchet MS" pitchFamily="34" charset="0"/>
              </a:rPr>
              <a:t> </a:t>
            </a:r>
            <a:endParaRPr lang="en-US" sz="3200" dirty="0">
              <a:latin typeface="Trebuchet MS" pitchFamily="34" charset="0"/>
            </a:endParaRPr>
          </a:p>
          <a:p>
            <a:endParaRPr lang="en-US" sz="3200" i="1" dirty="0">
              <a:solidFill>
                <a:srgbClr val="002060"/>
              </a:solidFill>
              <a:latin typeface="Trebuchet MS" pitchFamily="34" charset="0"/>
              <a:cs typeface="Tahoma" pitchFamily="34" charset="0"/>
            </a:endParaRPr>
          </a:p>
        </p:txBody>
      </p:sp>
      <p:pic>
        <p:nvPicPr>
          <p:cNvPr id="25602" name="Picture 2" descr="https://www.ifmaatlanta.org/wp-content/themes/ifma/images/ifma-atlanta-logo.png"/>
          <p:cNvPicPr>
            <a:picLocks noChangeAspect="1" noChangeArrowheads="1"/>
          </p:cNvPicPr>
          <p:nvPr/>
        </p:nvPicPr>
        <p:blipFill>
          <a:blip r:embed="rId3" cstate="print"/>
          <a:srcRect/>
          <a:stretch>
            <a:fillRect/>
          </a:stretch>
        </p:blipFill>
        <p:spPr bwMode="auto">
          <a:xfrm>
            <a:off x="7620000" y="304800"/>
            <a:ext cx="1238250" cy="1143001"/>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4"/>
          <p:cNvSpPr>
            <a:spLocks noGrp="1" noChangeAspect="1" noChangeArrowheads="1"/>
          </p:cNvSpPr>
          <p:nvPr>
            <p:ph/>
          </p:nvPr>
        </p:nvSpPr>
        <p:spPr>
          <a:xfrm>
            <a:off x="304800" y="609600"/>
            <a:ext cx="8001000" cy="5066002"/>
          </a:xfrm>
        </p:spPr>
        <p:txBody>
          <a:bodyPr anchorCtr="1">
            <a:spAutoFit/>
          </a:bodyPr>
          <a:lstStyle/>
          <a:p>
            <a:pPr marL="0" indent="0" eaLnBrk="1" hangingPunct="1">
              <a:buFontTx/>
              <a:buNone/>
            </a:pPr>
            <a:r>
              <a:rPr lang="en-US" sz="2800" dirty="0" smtClean="0">
                <a:solidFill>
                  <a:srgbClr val="A19689"/>
                </a:solidFill>
                <a:latin typeface="Trebuchet MS" pitchFamily="34" charset="0"/>
              </a:rPr>
              <a:t>Copyright Materials</a:t>
            </a:r>
          </a:p>
          <a:p>
            <a:pPr marL="0" indent="0" eaLnBrk="1" hangingPunct="1">
              <a:buFontTx/>
              <a:buNone/>
            </a:pPr>
            <a:endParaRPr lang="en-US" sz="2800" dirty="0" smtClean="0">
              <a:solidFill>
                <a:srgbClr val="A19689"/>
              </a:solidFill>
              <a:latin typeface="Trebuchet MS" pitchFamily="34" charset="0"/>
            </a:endParaRPr>
          </a:p>
          <a:p>
            <a:pPr marL="0" indent="0" eaLnBrk="1" hangingPunct="1">
              <a:buFontTx/>
              <a:buNone/>
            </a:pPr>
            <a:r>
              <a:rPr lang="en-US" sz="2800" dirty="0" smtClean="0">
                <a:solidFill>
                  <a:srgbClr val="A19689"/>
                </a:solidFill>
                <a:latin typeface="Trebuchet MS" pitchFamily="34" charset="0"/>
              </a:rPr>
              <a:t>This presentation is protected by US and International copyright laws. </a:t>
            </a:r>
          </a:p>
          <a:p>
            <a:pPr marL="0" indent="0" eaLnBrk="1" hangingPunct="1">
              <a:buFontTx/>
              <a:buNone/>
            </a:pPr>
            <a:r>
              <a:rPr lang="en-US" sz="2800" dirty="0" smtClean="0">
                <a:solidFill>
                  <a:srgbClr val="A19689"/>
                </a:solidFill>
                <a:latin typeface="Trebuchet MS" pitchFamily="34" charset="0"/>
              </a:rPr>
              <a:t>Reproduction, distribution, display, and use of the presentation without written permission of the speaker is prohibited.</a:t>
            </a:r>
          </a:p>
          <a:p>
            <a:pPr marL="0" indent="0" eaLnBrk="1" hangingPunct="1">
              <a:buFontTx/>
              <a:buNone/>
            </a:pPr>
            <a:endParaRPr lang="en-US" sz="2800" dirty="0" smtClean="0">
              <a:solidFill>
                <a:srgbClr val="A19689"/>
              </a:solidFill>
              <a:latin typeface="Trebuchet MS" pitchFamily="34" charset="0"/>
            </a:endParaRPr>
          </a:p>
          <a:p>
            <a:pPr marL="0" indent="0" eaLnBrk="1" hangingPunct="1">
              <a:buFontTx/>
              <a:buNone/>
            </a:pPr>
            <a:endParaRPr lang="en-US" sz="2400" dirty="0" smtClean="0">
              <a:solidFill>
                <a:srgbClr val="A19689"/>
              </a:solidFill>
              <a:latin typeface="Trebuchet MS" pitchFamily="34" charset="0"/>
            </a:endParaRPr>
          </a:p>
          <a:p>
            <a:pPr marL="0" indent="0" eaLnBrk="1" hangingPunct="1">
              <a:buFontTx/>
              <a:buNone/>
            </a:pPr>
            <a:r>
              <a:rPr lang="en-US" sz="2400" dirty="0" smtClean="0">
                <a:solidFill>
                  <a:srgbClr val="A19689"/>
                </a:solidFill>
                <a:latin typeface="Trebuchet MS" pitchFamily="34" charset="0"/>
              </a:rPr>
              <a:t>© 2014 Haworth, Inc. All rights reserved.</a:t>
            </a:r>
          </a:p>
          <a:p>
            <a:pPr marL="0" indent="0" algn="just" eaLnBrk="1" hangingPunct="1">
              <a:buFontTx/>
              <a:buNone/>
            </a:pPr>
            <a:endParaRPr lang="en-US" sz="1600" dirty="0" smtClean="0">
              <a:solidFill>
                <a:srgbClr val="A19689"/>
              </a:solidFill>
              <a:latin typeface="Trebuchet MS"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4800" y="381000"/>
            <a:ext cx="7621587" cy="1060450"/>
          </a:xfrm>
        </p:spPr>
        <p:txBody>
          <a:bodyPr/>
          <a:lstStyle/>
          <a:p>
            <a:r>
              <a:rPr lang="en-US" sz="2800" dirty="0" smtClean="0">
                <a:solidFill>
                  <a:srgbClr val="D11242"/>
                </a:solidFill>
              </a:rPr>
              <a:t>Clarify - Example</a:t>
            </a:r>
            <a:endParaRPr lang="en-US" sz="2800" i="1" dirty="0">
              <a:solidFill>
                <a:srgbClr val="D11242"/>
              </a:solidFill>
              <a:latin typeface="Trebuchet MS" pitchFamily="34" charset="0"/>
            </a:endParaRPr>
          </a:p>
        </p:txBody>
      </p:sp>
      <p:sp>
        <p:nvSpPr>
          <p:cNvPr id="55299" name="Rectangle 3"/>
          <p:cNvSpPr>
            <a:spLocks noGrp="1" noChangeArrowheads="1"/>
          </p:cNvSpPr>
          <p:nvPr>
            <p:ph type="body" idx="1"/>
          </p:nvPr>
        </p:nvSpPr>
        <p:spPr>
          <a:xfrm>
            <a:off x="381000" y="1600200"/>
            <a:ext cx="8229600" cy="4525963"/>
          </a:xfrm>
        </p:spPr>
        <p:txBody>
          <a:bodyPr/>
          <a:lstStyle/>
          <a:p>
            <a:pPr>
              <a:buFontTx/>
              <a:buNone/>
            </a:pPr>
            <a:r>
              <a:rPr lang="en-US" u="sng" dirty="0" smtClean="0">
                <a:latin typeface="Trebuchet MS" pitchFamily="34" charset="0"/>
              </a:rPr>
              <a:t>Technique to </a:t>
            </a:r>
            <a:r>
              <a:rPr lang="en-US" i="1" u="sng" dirty="0" smtClean="0">
                <a:latin typeface="Trebuchet MS" pitchFamily="34" charset="0"/>
              </a:rPr>
              <a:t>CLARIFY</a:t>
            </a:r>
            <a:r>
              <a:rPr lang="en-US" dirty="0" smtClean="0">
                <a:latin typeface="Trebuchet MS" pitchFamily="34" charset="0"/>
              </a:rPr>
              <a:t>:  </a:t>
            </a:r>
            <a:endParaRPr lang="en-US" dirty="0">
              <a:latin typeface="Trebuchet MS" pitchFamily="34" charset="0"/>
            </a:endParaRPr>
          </a:p>
          <a:p>
            <a:pPr>
              <a:buFontTx/>
              <a:buNone/>
            </a:pPr>
            <a:r>
              <a:rPr lang="en-US" sz="2400" b="0" i="1" dirty="0" smtClean="0">
                <a:solidFill>
                  <a:srgbClr val="D11242"/>
                </a:solidFill>
                <a:latin typeface="Trebuchet MS" pitchFamily="34" charset="0"/>
              </a:rPr>
              <a:t>(Softening Statement) </a:t>
            </a:r>
            <a:r>
              <a:rPr lang="en-US" sz="2800" b="0" i="1" dirty="0" smtClean="0">
                <a:latin typeface="Trebuchet MS" pitchFamily="34" charset="0"/>
              </a:rPr>
              <a:t>“Ok, my team can help you with that.</a:t>
            </a:r>
          </a:p>
          <a:p>
            <a:pPr>
              <a:buFontTx/>
              <a:buNone/>
            </a:pPr>
            <a:r>
              <a:rPr lang="en-US" sz="2400" i="1" dirty="0" smtClean="0">
                <a:solidFill>
                  <a:srgbClr val="D11242"/>
                </a:solidFill>
              </a:rPr>
              <a:t>(Clarify) </a:t>
            </a:r>
            <a:r>
              <a:rPr lang="en-US" sz="2800" b="0" i="1" dirty="0" smtClean="0">
                <a:latin typeface="Trebuchet MS" pitchFamily="34" charset="0"/>
              </a:rPr>
              <a:t>Just so we are on the same page, when you say “guidance”, what does that mean to what </a:t>
            </a:r>
            <a:r>
              <a:rPr lang="en-US" sz="2800" i="1" dirty="0" smtClean="0"/>
              <a:t>you are trying to accomplish?”</a:t>
            </a:r>
            <a:endParaRPr lang="en-US" sz="2800" b="0" i="1" dirty="0" smtClean="0">
              <a:latin typeface="Trebuchet MS" pitchFamily="34" charset="0"/>
            </a:endParaRPr>
          </a:p>
          <a:p>
            <a:pPr>
              <a:buFontTx/>
              <a:buNone/>
            </a:pPr>
            <a:endParaRPr lang="en-US" sz="2800" i="1" dirty="0" smtClean="0"/>
          </a:p>
          <a:p>
            <a:pPr>
              <a:buFontTx/>
              <a:buNone/>
            </a:pPr>
            <a:r>
              <a:rPr lang="en-US" sz="2800" b="0" i="1" dirty="0" smtClean="0">
                <a:latin typeface="Trebuchet MS" pitchFamily="34" charset="0"/>
              </a:rPr>
              <a:t> </a:t>
            </a:r>
            <a:endParaRPr lang="en-US" sz="3200" b="0" i="1" dirty="0" smtClean="0">
              <a:latin typeface="Trebuchet MS" pitchFamily="34" charset="0"/>
            </a:endParaRPr>
          </a:p>
        </p:txBody>
      </p:sp>
      <p:pic>
        <p:nvPicPr>
          <p:cNvPr id="23554" name="Picture 2" descr="https://www.ifmaatlanta.org/wp-content/themes/ifma/images/ifma-atlanta-logo.png"/>
          <p:cNvPicPr>
            <a:picLocks noChangeAspect="1" noChangeArrowheads="1"/>
          </p:cNvPicPr>
          <p:nvPr/>
        </p:nvPicPr>
        <p:blipFill>
          <a:blip r:embed="rId3" cstate="print"/>
          <a:srcRect/>
          <a:stretch>
            <a:fillRect/>
          </a:stretch>
        </p:blipFill>
        <p:spPr bwMode="auto">
          <a:xfrm>
            <a:off x="7620000" y="304800"/>
            <a:ext cx="1238250" cy="1143001"/>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11"/>
          <p:cNvSpPr>
            <a:spLocks noGrp="1" noChangeArrowheads="1"/>
          </p:cNvSpPr>
          <p:nvPr>
            <p:ph type="title" idx="4294967295"/>
          </p:nvPr>
        </p:nvSpPr>
        <p:spPr>
          <a:xfrm>
            <a:off x="457200" y="152400"/>
            <a:ext cx="7621587" cy="1060450"/>
          </a:xfrm>
        </p:spPr>
        <p:txBody>
          <a:bodyPr/>
          <a:lstStyle/>
          <a:p>
            <a:r>
              <a:rPr lang="en-US" sz="2800" dirty="0" smtClean="0">
                <a:solidFill>
                  <a:srgbClr val="D11242"/>
                </a:solidFill>
                <a:latin typeface="Trebuchet MS" pitchFamily="34" charset="0"/>
              </a:rPr>
              <a:t>Softening Statement Examples</a:t>
            </a:r>
          </a:p>
        </p:txBody>
      </p:sp>
      <p:sp>
        <p:nvSpPr>
          <p:cNvPr id="32772" name="Rectangle 12"/>
          <p:cNvSpPr>
            <a:spLocks noGrp="1" noChangeArrowheads="1"/>
          </p:cNvSpPr>
          <p:nvPr>
            <p:ph type="body" idx="4294967295"/>
          </p:nvPr>
        </p:nvSpPr>
        <p:spPr>
          <a:xfrm>
            <a:off x="457200" y="1274548"/>
            <a:ext cx="8229600" cy="5186390"/>
          </a:xfrm>
        </p:spPr>
        <p:txBody>
          <a:bodyPr/>
          <a:lstStyle/>
          <a:p>
            <a:pPr>
              <a:lnSpc>
                <a:spcPct val="150000"/>
              </a:lnSpc>
              <a:buClr>
                <a:srgbClr val="C00000"/>
              </a:buClr>
              <a:buFont typeface="Arial" pitchFamily="34" charset="0"/>
              <a:buChar char="•"/>
            </a:pPr>
            <a:r>
              <a:rPr lang="en-US" sz="2800" b="0" i="1" dirty="0" smtClean="0">
                <a:latin typeface="Trebuchet MS" pitchFamily="34" charset="0"/>
              </a:rPr>
              <a:t>Yes, I can. Could I ask you . . .</a:t>
            </a:r>
          </a:p>
          <a:p>
            <a:pPr>
              <a:buClr>
                <a:srgbClr val="C00000"/>
              </a:buClr>
              <a:buFont typeface="Arial" pitchFamily="34" charset="0"/>
              <a:buChar char="•"/>
            </a:pPr>
            <a:r>
              <a:rPr lang="en-US" sz="2800" b="0" i="1" dirty="0" smtClean="0">
                <a:latin typeface="Trebuchet MS" pitchFamily="34" charset="0"/>
              </a:rPr>
              <a:t>That’s a common request. Do you mind me asking. . .</a:t>
            </a:r>
          </a:p>
          <a:p>
            <a:pPr>
              <a:lnSpc>
                <a:spcPct val="150000"/>
              </a:lnSpc>
              <a:buClr>
                <a:srgbClr val="C00000"/>
              </a:buClr>
              <a:buFont typeface="Arial" pitchFamily="34" charset="0"/>
              <a:buChar char="•"/>
            </a:pPr>
            <a:r>
              <a:rPr lang="en-US" sz="2800" b="0" i="1" dirty="0" smtClean="0">
                <a:latin typeface="Trebuchet MS" pitchFamily="34" charset="0"/>
              </a:rPr>
              <a:t>We’ve helped </a:t>
            </a:r>
            <a:r>
              <a:rPr lang="en-US" sz="2800" i="1" dirty="0" smtClean="0"/>
              <a:t>other departments</a:t>
            </a:r>
            <a:r>
              <a:rPr lang="en-US" sz="2800" b="0" i="1" dirty="0" smtClean="0">
                <a:latin typeface="Trebuchet MS" pitchFamily="34" charset="0"/>
              </a:rPr>
              <a:t> with ...</a:t>
            </a:r>
            <a:endParaRPr lang="en-US" sz="4400" b="0" i="1" dirty="0" smtClean="0">
              <a:latin typeface="Trebuchet MS" pitchFamily="34" charset="0"/>
            </a:endParaRPr>
          </a:p>
          <a:p>
            <a:pPr>
              <a:lnSpc>
                <a:spcPct val="150000"/>
              </a:lnSpc>
              <a:buClr>
                <a:srgbClr val="C00000"/>
              </a:buClr>
              <a:buFont typeface="Arial" pitchFamily="34" charset="0"/>
              <a:buChar char="•"/>
            </a:pPr>
            <a:r>
              <a:rPr lang="en-US" sz="2800" b="0" i="1" dirty="0" smtClean="0">
                <a:latin typeface="Trebuchet MS" pitchFamily="34" charset="0"/>
              </a:rPr>
              <a:t>As you know, there are several options…</a:t>
            </a:r>
          </a:p>
          <a:p>
            <a:pPr>
              <a:lnSpc>
                <a:spcPct val="150000"/>
              </a:lnSpc>
              <a:buClr>
                <a:srgbClr val="C00000"/>
              </a:buClr>
              <a:buFont typeface="Arial" pitchFamily="34" charset="0"/>
              <a:buChar char="•"/>
            </a:pPr>
            <a:r>
              <a:rPr lang="en-US" sz="2800" b="0" i="1" dirty="0" smtClean="0">
                <a:latin typeface="Trebuchet MS" pitchFamily="34" charset="0"/>
              </a:rPr>
              <a:t>Let’s think about what that might look like…</a:t>
            </a:r>
          </a:p>
          <a:p>
            <a:pPr>
              <a:lnSpc>
                <a:spcPct val="150000"/>
              </a:lnSpc>
              <a:buClr>
                <a:srgbClr val="C00000"/>
              </a:buClr>
              <a:buFont typeface="Arial" pitchFamily="34" charset="0"/>
              <a:buChar char="•"/>
            </a:pPr>
            <a:r>
              <a:rPr lang="en-US" sz="2800" b="0" i="1" dirty="0" smtClean="0">
                <a:latin typeface="Trebuchet MS" pitchFamily="34" charset="0"/>
              </a:rPr>
              <a:t>I’d be happy to put some </a:t>
            </a:r>
            <a:r>
              <a:rPr lang="en-US" sz="2800" i="1" dirty="0" smtClean="0"/>
              <a:t>options</a:t>
            </a:r>
            <a:r>
              <a:rPr lang="en-US" sz="2800" b="0" i="1" dirty="0" smtClean="0">
                <a:latin typeface="Trebuchet MS" pitchFamily="34" charset="0"/>
              </a:rPr>
              <a:t> together…</a:t>
            </a:r>
            <a:r>
              <a:rPr lang="en-US" sz="2800" i="1" dirty="0" smtClean="0">
                <a:latin typeface="Trebuchet MS" pitchFamily="34" charset="0"/>
              </a:rPr>
              <a:t/>
            </a:r>
            <a:br>
              <a:rPr lang="en-US" sz="2800" i="1" dirty="0" smtClean="0">
                <a:latin typeface="Trebuchet MS" pitchFamily="34" charset="0"/>
              </a:rPr>
            </a:br>
            <a:endParaRPr lang="en-US" sz="2800" i="1" dirty="0" smtClean="0">
              <a:latin typeface="Trebuchet MS" pitchFamily="34" charset="0"/>
            </a:endParaRPr>
          </a:p>
        </p:txBody>
      </p:sp>
      <p:sp>
        <p:nvSpPr>
          <p:cNvPr id="32773" name="Text Box 7"/>
          <p:cNvSpPr txBox="1">
            <a:spLocks noChangeArrowheads="1"/>
          </p:cNvSpPr>
          <p:nvPr/>
        </p:nvSpPr>
        <p:spPr bwMode="auto">
          <a:xfrm>
            <a:off x="8366125" y="5873750"/>
            <a:ext cx="184150" cy="366713"/>
          </a:xfrm>
          <a:prstGeom prst="rect">
            <a:avLst/>
          </a:prstGeom>
          <a:noFill/>
          <a:ln w="9525">
            <a:noFill/>
            <a:miter lim="800000"/>
            <a:headEnd/>
            <a:tailEnd/>
          </a:ln>
        </p:spPr>
        <p:txBody>
          <a:bodyPr wrap="none">
            <a:spAutoFit/>
          </a:bodyPr>
          <a:lstStyle/>
          <a:p>
            <a:endParaRPr lang="en-US" dirty="0">
              <a:latin typeface="Trebuchet MS"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381000" y="609600"/>
            <a:ext cx="8458200" cy="4313238"/>
          </a:xfrm>
          <a:prstGeom prst="rect">
            <a:avLst/>
          </a:prstGeom>
          <a:noFill/>
          <a:ln w="9525">
            <a:noFill/>
            <a:miter lim="800000"/>
            <a:headEnd/>
            <a:tailEnd/>
          </a:ln>
        </p:spPr>
        <p:txBody>
          <a:bodyPr/>
          <a:lstStyle/>
          <a:p>
            <a:pPr marL="514350" indent="-514350" eaLnBrk="1" hangingPunct="1">
              <a:spcBef>
                <a:spcPct val="20000"/>
              </a:spcBef>
              <a:defRPr/>
            </a:pPr>
            <a:endParaRPr lang="en-US" sz="2600" kern="0" baseline="0" dirty="0">
              <a:latin typeface="Trebuchet MS" pitchFamily="34" charset="0"/>
              <a:ea typeface="+mn-ea"/>
            </a:endParaRPr>
          </a:p>
          <a:p>
            <a:pPr marL="514350" indent="-514350" eaLnBrk="1" hangingPunct="1">
              <a:spcBef>
                <a:spcPct val="20000"/>
              </a:spcBef>
              <a:buFont typeface="Arial" pitchFamily="34" charset="0"/>
              <a:buChar char="•"/>
              <a:defRPr/>
            </a:pPr>
            <a:r>
              <a:rPr lang="en-US" sz="3200" kern="0" dirty="0" smtClean="0">
                <a:latin typeface="Trebuchet MS" pitchFamily="34" charset="0"/>
              </a:rPr>
              <a:t>In pairs</a:t>
            </a:r>
            <a:endParaRPr lang="en-US" sz="3200" kern="0" baseline="0" dirty="0">
              <a:latin typeface="Trebuchet MS" pitchFamily="34" charset="0"/>
              <a:ea typeface="+mn-ea"/>
            </a:endParaRPr>
          </a:p>
          <a:p>
            <a:pPr marL="514350" indent="-514350" eaLnBrk="1" hangingPunct="1">
              <a:spcBef>
                <a:spcPct val="20000"/>
              </a:spcBef>
              <a:buFont typeface="Arial" pitchFamily="34" charset="0"/>
              <a:buChar char="•"/>
              <a:defRPr/>
            </a:pPr>
            <a:r>
              <a:rPr lang="en-US" sz="3200" kern="0" baseline="0" dirty="0">
                <a:latin typeface="Trebuchet MS" pitchFamily="34" charset="0"/>
                <a:ea typeface="+mn-ea"/>
              </a:rPr>
              <a:t>Practice the technique for “CLARIFY</a:t>
            </a:r>
            <a:r>
              <a:rPr lang="en-US" sz="3200" kern="0" baseline="0" dirty="0" smtClean="0">
                <a:latin typeface="Trebuchet MS" pitchFamily="34" charset="0"/>
                <a:ea typeface="+mn-ea"/>
              </a:rPr>
              <a:t>”</a:t>
            </a:r>
          </a:p>
          <a:p>
            <a:pPr marL="514350" indent="-514350" eaLnBrk="1" hangingPunct="1">
              <a:spcBef>
                <a:spcPct val="20000"/>
              </a:spcBef>
              <a:buFont typeface="Arial" pitchFamily="34" charset="0"/>
              <a:buChar char="•"/>
              <a:defRPr/>
            </a:pPr>
            <a:r>
              <a:rPr lang="en-US" sz="3200" kern="0" dirty="0" smtClean="0">
                <a:latin typeface="Trebuchet MS" pitchFamily="34" charset="0"/>
              </a:rPr>
              <a:t>In your own words - sound natural</a:t>
            </a:r>
            <a:endParaRPr lang="en-US" sz="3200" kern="0" baseline="0" dirty="0">
              <a:latin typeface="Trebuchet MS" pitchFamily="34" charset="0"/>
              <a:ea typeface="+mn-ea"/>
            </a:endParaRPr>
          </a:p>
          <a:p>
            <a:pPr marL="514350" indent="-514350" eaLnBrk="1" hangingPunct="1">
              <a:spcBef>
                <a:spcPct val="20000"/>
              </a:spcBef>
              <a:defRPr/>
            </a:pPr>
            <a:r>
              <a:rPr lang="en-US" kern="0" dirty="0" smtClean="0">
                <a:latin typeface="Trebuchet MS" pitchFamily="34" charset="0"/>
                <a:ea typeface="+mn-ea"/>
              </a:rPr>
              <a:t>	</a:t>
            </a:r>
          </a:p>
          <a:p>
            <a:pPr marL="514350" indent="-514350" eaLnBrk="1" hangingPunct="1">
              <a:spcBef>
                <a:spcPct val="20000"/>
              </a:spcBef>
              <a:defRPr/>
            </a:pPr>
            <a:r>
              <a:rPr lang="en-US" sz="2800" i="1" kern="0" dirty="0" smtClean="0">
                <a:latin typeface="Trebuchet MS" pitchFamily="34" charset="0"/>
                <a:ea typeface="+mn-ea"/>
              </a:rPr>
              <a:t>		Note: this is NOT a role-play</a:t>
            </a:r>
          </a:p>
          <a:p>
            <a:pPr marL="514350" indent="-514350" eaLnBrk="1" hangingPunct="1">
              <a:spcBef>
                <a:spcPct val="20000"/>
              </a:spcBef>
              <a:defRPr/>
            </a:pPr>
            <a:endParaRPr lang="en-US" sz="1600" kern="0" dirty="0">
              <a:latin typeface="Trebuchet MS" pitchFamily="34" charset="0"/>
            </a:endParaRPr>
          </a:p>
          <a:p>
            <a:pPr marL="514350" indent="-514350" eaLnBrk="1" hangingPunct="1">
              <a:spcBef>
                <a:spcPct val="20000"/>
              </a:spcBef>
              <a:defRPr/>
            </a:pPr>
            <a:r>
              <a:rPr lang="en-US" sz="3200" kern="0" baseline="0" dirty="0" smtClean="0">
                <a:solidFill>
                  <a:srgbClr val="C00000"/>
                </a:solidFill>
                <a:latin typeface="Trebuchet MS" pitchFamily="34" charset="0"/>
                <a:ea typeface="+mn-ea"/>
              </a:rPr>
              <a:t>Person </a:t>
            </a:r>
            <a:r>
              <a:rPr lang="en-US" sz="3200" kern="0" baseline="0" dirty="0">
                <a:solidFill>
                  <a:srgbClr val="C00000"/>
                </a:solidFill>
                <a:latin typeface="Trebuchet MS" pitchFamily="34" charset="0"/>
                <a:ea typeface="+mn-ea"/>
              </a:rPr>
              <a:t>1</a:t>
            </a:r>
            <a:r>
              <a:rPr lang="en-US" sz="3200" kern="0" baseline="0" dirty="0">
                <a:latin typeface="Trebuchet MS" pitchFamily="34" charset="0"/>
                <a:ea typeface="+mn-ea"/>
              </a:rPr>
              <a:t>:  Read </a:t>
            </a:r>
            <a:r>
              <a:rPr lang="en-US" sz="3200" kern="0" dirty="0" smtClean="0">
                <a:latin typeface="Trebuchet MS" pitchFamily="34" charset="0"/>
                <a:ea typeface="+mn-ea"/>
              </a:rPr>
              <a:t>the statement</a:t>
            </a:r>
            <a:endParaRPr lang="en-US" sz="3200" kern="0" baseline="0" dirty="0">
              <a:latin typeface="Trebuchet MS" pitchFamily="34" charset="0"/>
              <a:ea typeface="+mn-ea"/>
            </a:endParaRPr>
          </a:p>
          <a:p>
            <a:pPr marL="514350" indent="-514350" eaLnBrk="1" hangingPunct="1">
              <a:spcBef>
                <a:spcPct val="20000"/>
              </a:spcBef>
              <a:defRPr/>
            </a:pPr>
            <a:r>
              <a:rPr lang="en-US" sz="3200" kern="0" baseline="0" dirty="0">
                <a:solidFill>
                  <a:srgbClr val="C00000"/>
                </a:solidFill>
                <a:latin typeface="Trebuchet MS" pitchFamily="34" charset="0"/>
                <a:ea typeface="+mn-ea"/>
              </a:rPr>
              <a:t>Person 2</a:t>
            </a:r>
            <a:r>
              <a:rPr lang="en-US" sz="3200" kern="0" baseline="0" dirty="0">
                <a:latin typeface="Trebuchet MS" pitchFamily="34" charset="0"/>
                <a:ea typeface="+mn-ea"/>
              </a:rPr>
              <a:t>:  Pick a word and CLARIFY</a:t>
            </a:r>
          </a:p>
          <a:p>
            <a:pPr marL="514350" indent="-514350" eaLnBrk="1" hangingPunct="1">
              <a:spcBef>
                <a:spcPct val="20000"/>
              </a:spcBef>
              <a:defRPr/>
            </a:pPr>
            <a:endParaRPr lang="en-US" sz="3200" kern="0" baseline="0" dirty="0" smtClean="0">
              <a:latin typeface="Trebuchet MS" pitchFamily="34" charset="0"/>
              <a:ea typeface="+mn-ea"/>
            </a:endParaRPr>
          </a:p>
          <a:p>
            <a:pPr marL="514350" indent="-514350" eaLnBrk="1" hangingPunct="1">
              <a:spcBef>
                <a:spcPct val="20000"/>
              </a:spcBef>
              <a:defRPr/>
            </a:pPr>
            <a:endParaRPr lang="en-US" sz="3200" kern="0" dirty="0" smtClean="0">
              <a:latin typeface="Trebuchet MS" pitchFamily="34" charset="0"/>
              <a:ea typeface="+mn-ea"/>
            </a:endParaRPr>
          </a:p>
          <a:p>
            <a:pPr marL="514350" indent="-514350" eaLnBrk="1" hangingPunct="1">
              <a:spcBef>
                <a:spcPct val="20000"/>
              </a:spcBef>
              <a:defRPr/>
            </a:pPr>
            <a:endParaRPr lang="en-US" sz="3200" kern="0" baseline="0" dirty="0">
              <a:latin typeface="Trebuchet MS" pitchFamily="34" charset="0"/>
              <a:ea typeface="+mn-ea"/>
            </a:endParaRPr>
          </a:p>
          <a:p>
            <a:pPr marL="514350" indent="-514350" eaLnBrk="1" hangingPunct="1">
              <a:spcBef>
                <a:spcPct val="20000"/>
              </a:spcBef>
              <a:defRPr/>
            </a:pPr>
            <a:r>
              <a:rPr lang="en-US" sz="2600" i="1" kern="0" baseline="0" dirty="0">
                <a:latin typeface="Trebuchet MS" pitchFamily="34" charset="0"/>
                <a:ea typeface="+mn-ea"/>
              </a:rPr>
              <a:t/>
            </a:r>
            <a:br>
              <a:rPr lang="en-US" sz="2600" i="1" kern="0" baseline="0" dirty="0">
                <a:latin typeface="Trebuchet MS" pitchFamily="34" charset="0"/>
                <a:ea typeface="+mn-ea"/>
              </a:rPr>
            </a:br>
            <a:endParaRPr lang="en-US" sz="2600" i="1" kern="0" baseline="0" dirty="0">
              <a:latin typeface="Trebuchet MS" pitchFamily="34" charset="0"/>
              <a:ea typeface="+mn-ea"/>
            </a:endParaRPr>
          </a:p>
        </p:txBody>
      </p:sp>
      <p:sp>
        <p:nvSpPr>
          <p:cNvPr id="8" name="Rectangle 2"/>
          <p:cNvSpPr txBox="1">
            <a:spLocks noChangeArrowheads="1"/>
          </p:cNvSpPr>
          <p:nvPr/>
        </p:nvSpPr>
        <p:spPr bwMode="auto">
          <a:xfrm>
            <a:off x="381000" y="381000"/>
            <a:ext cx="5943600" cy="914400"/>
          </a:xfrm>
          <a:prstGeom prst="rect">
            <a:avLst/>
          </a:prstGeom>
          <a:noFill/>
          <a:ln w="9525">
            <a:noFill/>
            <a:miter lim="800000"/>
            <a:headEnd/>
            <a:tailEnd/>
          </a:ln>
        </p:spPr>
        <p:txBody>
          <a:bodyPr anchor="ctr"/>
          <a:lstStyle/>
          <a:p>
            <a:pPr eaLnBrk="1" hangingPunct="1">
              <a:defRPr/>
            </a:pPr>
            <a:r>
              <a:rPr lang="en-US" sz="3600" b="1" kern="0" baseline="0" dirty="0" smtClean="0">
                <a:solidFill>
                  <a:srgbClr val="D11242"/>
                </a:solidFill>
                <a:latin typeface="Trebuchet MS" pitchFamily="-65" charset="0"/>
                <a:ea typeface="+mj-ea"/>
                <a:cs typeface="+mj-cs"/>
              </a:rPr>
              <a:t>Practice</a:t>
            </a:r>
            <a:r>
              <a:rPr lang="en-US" sz="3600" kern="0" baseline="0" dirty="0" smtClean="0">
                <a:solidFill>
                  <a:srgbClr val="D11242"/>
                </a:solidFill>
                <a:latin typeface="Trebuchet MS" pitchFamily="-65" charset="0"/>
                <a:ea typeface="+mj-ea"/>
                <a:cs typeface="+mj-cs"/>
              </a:rPr>
              <a:t> </a:t>
            </a:r>
            <a:endParaRPr lang="en-US" sz="3600" kern="0" baseline="0" dirty="0">
              <a:solidFill>
                <a:srgbClr val="D11242"/>
              </a:solidFill>
              <a:latin typeface="Trebuchet MS" pitchFamily="-65"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500"/>
                                        <p:tgtEl>
                                          <p:spTgt spid="7">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8" end="8"/>
                                            </p:txEl>
                                          </p:spTgt>
                                        </p:tgtEl>
                                        <p:attrNameLst>
                                          <p:attrName>style.visibility</p:attrName>
                                        </p:attrNameLst>
                                      </p:cBhvr>
                                      <p:to>
                                        <p:strVal val="visible"/>
                                      </p:to>
                                    </p:set>
                                    <p:animEffect transition="in" filter="fade">
                                      <p:cBhvr>
                                        <p:cTn id="10"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1587" cy="1060450"/>
          </a:xfrm>
        </p:spPr>
        <p:txBody>
          <a:bodyPr/>
          <a:lstStyle/>
          <a:p>
            <a:r>
              <a:rPr lang="en-US" sz="2800" b="1" i="1" dirty="0" smtClean="0"/>
              <a:t>Clarify</a:t>
            </a:r>
            <a:r>
              <a:rPr lang="en-US" sz="2800" b="1" dirty="0" smtClean="0"/>
              <a:t> Practice</a:t>
            </a:r>
            <a:r>
              <a:rPr lang="en-US" sz="2800" dirty="0" smtClean="0">
                <a:solidFill>
                  <a:srgbClr val="D11242"/>
                </a:solidFill>
              </a:rPr>
              <a:t/>
            </a:r>
            <a:br>
              <a:rPr lang="en-US" sz="2800" dirty="0" smtClean="0">
                <a:solidFill>
                  <a:srgbClr val="D11242"/>
                </a:solidFill>
              </a:rPr>
            </a:br>
            <a:r>
              <a:rPr lang="en-US" dirty="0" smtClean="0">
                <a:solidFill>
                  <a:srgbClr val="D11242"/>
                </a:solidFill>
              </a:rPr>
              <a:t>Facilities in RED</a:t>
            </a:r>
            <a:br>
              <a:rPr lang="en-US" dirty="0" smtClean="0">
                <a:solidFill>
                  <a:srgbClr val="D11242"/>
                </a:solidFill>
              </a:rPr>
            </a:br>
            <a:r>
              <a:rPr lang="en-US" dirty="0" smtClean="0">
                <a:solidFill>
                  <a:srgbClr val="0070C0"/>
                </a:solidFill>
              </a:rPr>
              <a:t>Designers in BLUE</a:t>
            </a:r>
            <a:endParaRPr lang="en-US" sz="2400" dirty="0">
              <a:solidFill>
                <a:srgbClr val="0070C0"/>
              </a:solidFill>
              <a:latin typeface="Trebuchet MS" pitchFamily="34" charset="0"/>
            </a:endParaRPr>
          </a:p>
        </p:txBody>
      </p:sp>
      <p:sp>
        <p:nvSpPr>
          <p:cNvPr id="3" name="Content Placeholder 2"/>
          <p:cNvSpPr>
            <a:spLocks noGrp="1"/>
          </p:cNvSpPr>
          <p:nvPr>
            <p:ph idx="1"/>
          </p:nvPr>
        </p:nvSpPr>
        <p:spPr>
          <a:xfrm>
            <a:off x="609600" y="1828800"/>
            <a:ext cx="8229600" cy="4114800"/>
          </a:xfrm>
        </p:spPr>
        <p:txBody>
          <a:bodyPr/>
          <a:lstStyle/>
          <a:p>
            <a:pPr>
              <a:buNone/>
            </a:pPr>
            <a:r>
              <a:rPr lang="en-US" sz="2400" b="1" dirty="0" smtClean="0">
                <a:solidFill>
                  <a:srgbClr val="D11242"/>
                </a:solidFill>
              </a:rPr>
              <a:t>A Manager:</a:t>
            </a:r>
            <a:endParaRPr lang="en-US" sz="2400" b="1" dirty="0" smtClean="0">
              <a:solidFill>
                <a:srgbClr val="D11242"/>
              </a:solidFill>
              <a:latin typeface="Trebuchet MS" pitchFamily="34" charset="0"/>
            </a:endParaRPr>
          </a:p>
          <a:p>
            <a:r>
              <a:rPr lang="en-US" sz="2400" dirty="0" smtClean="0"/>
              <a:t>“Can you visit my department meeting to talk about our emergency preparedness plans?”</a:t>
            </a:r>
          </a:p>
          <a:p>
            <a:pPr>
              <a:buNone/>
            </a:pPr>
            <a:r>
              <a:rPr lang="en-US" sz="2400" b="1" dirty="0" smtClean="0">
                <a:solidFill>
                  <a:srgbClr val="D11242"/>
                </a:solidFill>
                <a:latin typeface="Trebuchet MS" pitchFamily="34" charset="0"/>
              </a:rPr>
              <a:t>You:  </a:t>
            </a:r>
          </a:p>
          <a:p>
            <a:pPr>
              <a:buNone/>
            </a:pPr>
            <a:r>
              <a:rPr lang="en-US" sz="2400" b="0" dirty="0" smtClean="0">
                <a:latin typeface="Trebuchet MS" pitchFamily="34" charset="0"/>
              </a:rPr>
              <a:t>Softening Statement; </a:t>
            </a:r>
            <a:r>
              <a:rPr lang="en-US" sz="2400" dirty="0" smtClean="0"/>
              <a:t>Clarify</a:t>
            </a:r>
            <a:endParaRPr lang="en-US" sz="2400" b="0" dirty="0" smtClean="0">
              <a:latin typeface="Trebuchet MS" pitchFamily="34" charset="0"/>
            </a:endParaRPr>
          </a:p>
          <a:p>
            <a:endParaRPr lang="en-US" sz="2400" dirty="0" smtClean="0">
              <a:latin typeface="Trebuchet MS" pitchFamily="34" charset="0"/>
            </a:endParaRPr>
          </a:p>
          <a:p>
            <a:pPr>
              <a:buNone/>
            </a:pPr>
            <a:r>
              <a:rPr lang="en-US" sz="2400" b="1" dirty="0" smtClean="0">
                <a:solidFill>
                  <a:srgbClr val="00B050"/>
                </a:solidFill>
              </a:rPr>
              <a:t>	</a:t>
            </a:r>
            <a:r>
              <a:rPr lang="en-US" sz="2400" b="1" dirty="0" smtClean="0">
                <a:solidFill>
                  <a:srgbClr val="0070C0"/>
                </a:solidFill>
              </a:rPr>
              <a:t>The Client:</a:t>
            </a:r>
          </a:p>
          <a:p>
            <a:r>
              <a:rPr lang="en-US" sz="2400" dirty="0" smtClean="0"/>
              <a:t>	“Our space needs to be more dynamic and open.  	Can you design this type of space?”</a:t>
            </a:r>
          </a:p>
          <a:p>
            <a:pPr>
              <a:buNone/>
            </a:pPr>
            <a:r>
              <a:rPr lang="en-US" sz="2400" b="1" dirty="0" smtClean="0">
                <a:solidFill>
                  <a:srgbClr val="00B050"/>
                </a:solidFill>
              </a:rPr>
              <a:t>	</a:t>
            </a:r>
            <a:r>
              <a:rPr lang="en-US" sz="2400" b="1" dirty="0" smtClean="0">
                <a:solidFill>
                  <a:srgbClr val="0070C0"/>
                </a:solidFill>
              </a:rPr>
              <a:t>You:  </a:t>
            </a:r>
          </a:p>
          <a:p>
            <a:pPr>
              <a:buNone/>
            </a:pPr>
            <a:r>
              <a:rPr lang="en-US" sz="2400" dirty="0" smtClean="0"/>
              <a:t>	Softening Statement; Clarify</a:t>
            </a:r>
          </a:p>
          <a:p>
            <a:endParaRPr lang="en-US" dirty="0" smtClean="0"/>
          </a:p>
          <a:p>
            <a:endParaRPr lang="en-US" dirty="0">
              <a:latin typeface="Trebuchet MS" pitchFamily="34" charset="0"/>
            </a:endParaRPr>
          </a:p>
        </p:txBody>
      </p:sp>
      <p:pic>
        <p:nvPicPr>
          <p:cNvPr id="4" name="Picture 2" descr="https://www.ifmaatlanta.org/wp-content/themes/ifma/images/ifma-atlanta-logo.png"/>
          <p:cNvPicPr>
            <a:picLocks noChangeAspect="1" noChangeArrowheads="1"/>
          </p:cNvPicPr>
          <p:nvPr/>
        </p:nvPicPr>
        <p:blipFill>
          <a:blip r:embed="rId3" cstate="print"/>
          <a:srcRect/>
          <a:stretch>
            <a:fillRect/>
          </a:stretch>
        </p:blipFill>
        <p:spPr bwMode="auto">
          <a:xfrm>
            <a:off x="7467600" y="304800"/>
            <a:ext cx="1238250" cy="1143001"/>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72400" cy="4114800"/>
          </a:xfrm>
        </p:spPr>
        <p:txBody>
          <a:bodyPr/>
          <a:lstStyle/>
          <a:p>
            <a:pPr>
              <a:buNone/>
            </a:pPr>
            <a:r>
              <a:rPr lang="en-US" sz="2400" b="1" dirty="0" smtClean="0">
                <a:solidFill>
                  <a:srgbClr val="D11242"/>
                </a:solidFill>
                <a:latin typeface="Trebuchet MS" pitchFamily="34" charset="0"/>
              </a:rPr>
              <a:t>The </a:t>
            </a:r>
            <a:r>
              <a:rPr lang="en-US" sz="2400" b="1" dirty="0" smtClean="0">
                <a:solidFill>
                  <a:srgbClr val="D11242"/>
                </a:solidFill>
              </a:rPr>
              <a:t>VP of Operations</a:t>
            </a:r>
            <a:r>
              <a:rPr lang="en-US" sz="2400" b="1" dirty="0" smtClean="0">
                <a:solidFill>
                  <a:srgbClr val="D11242"/>
                </a:solidFill>
                <a:latin typeface="Trebuchet MS" pitchFamily="34" charset="0"/>
              </a:rPr>
              <a:t>:</a:t>
            </a:r>
          </a:p>
          <a:p>
            <a:r>
              <a:rPr lang="en-US" sz="2400" dirty="0" smtClean="0"/>
              <a:t>“Can you help me show that our efforts are green?”</a:t>
            </a:r>
          </a:p>
          <a:p>
            <a:pPr>
              <a:buNone/>
            </a:pPr>
            <a:r>
              <a:rPr lang="en-US" sz="2400" b="1" dirty="0" smtClean="0">
                <a:solidFill>
                  <a:srgbClr val="D11242"/>
                </a:solidFill>
                <a:latin typeface="Trebuchet MS" pitchFamily="34" charset="0"/>
              </a:rPr>
              <a:t>You:  </a:t>
            </a:r>
          </a:p>
          <a:p>
            <a:pPr>
              <a:buNone/>
            </a:pPr>
            <a:r>
              <a:rPr lang="en-US" sz="2400" b="0" dirty="0" smtClean="0">
                <a:latin typeface="Trebuchet MS" pitchFamily="34" charset="0"/>
              </a:rPr>
              <a:t>Softening Statement; </a:t>
            </a:r>
            <a:r>
              <a:rPr lang="en-US" sz="2400" dirty="0" smtClean="0"/>
              <a:t>Clarify</a:t>
            </a:r>
            <a:endParaRPr lang="en-US" sz="2400" b="0" dirty="0" smtClean="0">
              <a:latin typeface="Trebuchet MS" pitchFamily="34" charset="0"/>
            </a:endParaRPr>
          </a:p>
          <a:p>
            <a:pPr>
              <a:buNone/>
            </a:pPr>
            <a:endParaRPr lang="en-US" sz="2400" dirty="0" smtClean="0">
              <a:solidFill>
                <a:srgbClr val="00B050"/>
              </a:solidFill>
            </a:endParaRPr>
          </a:p>
          <a:p>
            <a:pPr>
              <a:buNone/>
            </a:pPr>
            <a:r>
              <a:rPr lang="en-US" sz="2400" dirty="0" smtClean="0">
                <a:solidFill>
                  <a:srgbClr val="00B050"/>
                </a:solidFill>
              </a:rPr>
              <a:t>	</a:t>
            </a:r>
            <a:r>
              <a:rPr lang="en-US" sz="2400" b="1" dirty="0" smtClean="0">
                <a:solidFill>
                  <a:srgbClr val="0070C0"/>
                </a:solidFill>
              </a:rPr>
              <a:t>The Client:</a:t>
            </a:r>
          </a:p>
          <a:p>
            <a:r>
              <a:rPr lang="en-US" sz="2400" dirty="0" smtClean="0"/>
              <a:t>	“We’re really looking to you to add more 	collaborative areas to our department.”</a:t>
            </a:r>
          </a:p>
          <a:p>
            <a:pPr>
              <a:buNone/>
            </a:pPr>
            <a:r>
              <a:rPr lang="en-US" sz="2400" dirty="0" smtClean="0">
                <a:solidFill>
                  <a:srgbClr val="00B050"/>
                </a:solidFill>
              </a:rPr>
              <a:t>	</a:t>
            </a:r>
            <a:r>
              <a:rPr lang="en-US" sz="2400" b="1" dirty="0" smtClean="0">
                <a:solidFill>
                  <a:srgbClr val="0070C0"/>
                </a:solidFill>
              </a:rPr>
              <a:t>You:  </a:t>
            </a:r>
          </a:p>
          <a:p>
            <a:pPr>
              <a:buNone/>
            </a:pPr>
            <a:r>
              <a:rPr lang="en-US" sz="2400" dirty="0" smtClean="0"/>
              <a:t>	Softening Statement; Clarify</a:t>
            </a:r>
          </a:p>
          <a:p>
            <a:pPr>
              <a:buNone/>
            </a:pPr>
            <a:endParaRPr lang="en-US" sz="2400" b="0" dirty="0" smtClean="0">
              <a:latin typeface="Trebuchet MS" pitchFamily="34" charset="0"/>
            </a:endParaRPr>
          </a:p>
          <a:p>
            <a:endParaRPr lang="en-US" dirty="0">
              <a:latin typeface="Trebuchet MS" pitchFamily="34" charset="0"/>
            </a:endParaRPr>
          </a:p>
        </p:txBody>
      </p:sp>
      <p:pic>
        <p:nvPicPr>
          <p:cNvPr id="4" name="Picture 2" descr="https://www.ifmaatlanta.org/wp-content/themes/ifma/images/ifma-atlanta-logo.png"/>
          <p:cNvPicPr>
            <a:picLocks noChangeAspect="1" noChangeArrowheads="1"/>
          </p:cNvPicPr>
          <p:nvPr/>
        </p:nvPicPr>
        <p:blipFill>
          <a:blip r:embed="rId2" cstate="print"/>
          <a:srcRect/>
          <a:stretch>
            <a:fillRect/>
          </a:stretch>
        </p:blipFill>
        <p:spPr bwMode="auto">
          <a:xfrm>
            <a:off x="7467600" y="304800"/>
            <a:ext cx="1238250" cy="1143001"/>
          </a:xfrm>
          <a:prstGeom prst="rect">
            <a:avLst/>
          </a:prstGeom>
          <a:noFill/>
        </p:spPr>
      </p:pic>
      <p:sp>
        <p:nvSpPr>
          <p:cNvPr id="7" name="Title 1"/>
          <p:cNvSpPr txBox="1">
            <a:spLocks/>
          </p:cNvSpPr>
          <p:nvPr/>
        </p:nvSpPr>
        <p:spPr bwMode="auto">
          <a:xfrm>
            <a:off x="457200" y="609600"/>
            <a:ext cx="7621587" cy="1060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chemeClr val="tx1"/>
                </a:solidFill>
                <a:effectLst/>
                <a:uLnTx/>
                <a:uFillTx/>
                <a:latin typeface="Trebuchet MS" pitchFamily="34" charset="0"/>
                <a:ea typeface="+mj-ea"/>
                <a:cs typeface="+mj-cs"/>
              </a:rPr>
              <a:t>Clarify</a:t>
            </a:r>
            <a:r>
              <a:rPr kumimoji="0" lang="en-US" sz="2800" b="1" i="0" u="none" strike="noStrike" kern="0" cap="none" spc="0" normalizeH="0" baseline="0" noProof="0" dirty="0" smtClean="0">
                <a:ln>
                  <a:noFill/>
                </a:ln>
                <a:solidFill>
                  <a:schemeClr val="tx1"/>
                </a:solidFill>
                <a:effectLst/>
                <a:uLnTx/>
                <a:uFillTx/>
                <a:latin typeface="Trebuchet MS" pitchFamily="34" charset="0"/>
                <a:ea typeface="+mj-ea"/>
                <a:cs typeface="+mj-cs"/>
              </a:rPr>
              <a:t> Practice</a:t>
            </a:r>
            <a:r>
              <a:rPr kumimoji="0" lang="en-US" sz="2800" b="0" i="0" u="none" strike="noStrike" kern="0" cap="none" spc="0" normalizeH="0" baseline="0" noProof="0" dirty="0" smtClean="0">
                <a:ln>
                  <a:noFill/>
                </a:ln>
                <a:solidFill>
                  <a:srgbClr val="D11242"/>
                </a:solidFill>
                <a:effectLst/>
                <a:uLnTx/>
                <a:uFillTx/>
                <a:latin typeface="Trebuchet MS" pitchFamily="34" charset="0"/>
                <a:ea typeface="+mj-ea"/>
                <a:cs typeface="+mj-cs"/>
              </a:rPr>
              <a:t/>
            </a:r>
            <a:br>
              <a:rPr kumimoji="0" lang="en-US" sz="2800" b="0" i="0" u="none" strike="noStrike" kern="0" cap="none" spc="0" normalizeH="0" baseline="0" noProof="0" dirty="0" smtClean="0">
                <a:ln>
                  <a:noFill/>
                </a:ln>
                <a:solidFill>
                  <a:srgbClr val="D11242"/>
                </a:solidFill>
                <a:effectLst/>
                <a:uLnTx/>
                <a:uFillTx/>
                <a:latin typeface="Trebuchet MS" pitchFamily="34" charset="0"/>
                <a:ea typeface="+mj-ea"/>
                <a:cs typeface="+mj-cs"/>
              </a:rPr>
            </a:br>
            <a:r>
              <a:rPr kumimoji="0" lang="en-US" sz="2000" b="0" i="0" u="none" strike="noStrike" kern="0" cap="none" spc="0" normalizeH="0" baseline="0" noProof="0" dirty="0" smtClean="0">
                <a:ln>
                  <a:noFill/>
                </a:ln>
                <a:solidFill>
                  <a:srgbClr val="D11242"/>
                </a:solidFill>
                <a:effectLst/>
                <a:uLnTx/>
                <a:uFillTx/>
                <a:latin typeface="Trebuchet MS" pitchFamily="34" charset="0"/>
                <a:ea typeface="+mj-ea"/>
                <a:cs typeface="+mj-cs"/>
              </a:rPr>
              <a:t>Facilities in RED</a:t>
            </a:r>
            <a:br>
              <a:rPr kumimoji="0" lang="en-US" sz="2000" b="0" i="0" u="none" strike="noStrike" kern="0" cap="none" spc="0" normalizeH="0" baseline="0" noProof="0" dirty="0" smtClean="0">
                <a:ln>
                  <a:noFill/>
                </a:ln>
                <a:solidFill>
                  <a:srgbClr val="D11242"/>
                </a:solidFill>
                <a:effectLst/>
                <a:uLnTx/>
                <a:uFillTx/>
                <a:latin typeface="Trebuchet MS" pitchFamily="34" charset="0"/>
                <a:ea typeface="+mj-ea"/>
                <a:cs typeface="+mj-cs"/>
              </a:rPr>
            </a:br>
            <a:r>
              <a:rPr kumimoji="0" lang="en-US" sz="2000" b="0" i="0" u="none" strike="noStrike" kern="0" cap="none" spc="0" normalizeH="0" baseline="0" noProof="0" dirty="0" smtClean="0">
                <a:ln>
                  <a:noFill/>
                </a:ln>
                <a:solidFill>
                  <a:srgbClr val="0070C0"/>
                </a:solidFill>
                <a:effectLst/>
                <a:uLnTx/>
                <a:uFillTx/>
                <a:latin typeface="Trebuchet MS" pitchFamily="34" charset="0"/>
                <a:ea typeface="+mj-ea"/>
                <a:cs typeface="+mj-cs"/>
              </a:rPr>
              <a:t>Designers in </a:t>
            </a:r>
            <a:r>
              <a:rPr lang="en-US" sz="2000" kern="0" dirty="0" smtClean="0">
                <a:solidFill>
                  <a:srgbClr val="0070C0"/>
                </a:solidFill>
                <a:latin typeface="Trebuchet MS" pitchFamily="34" charset="0"/>
                <a:ea typeface="+mj-ea"/>
                <a:cs typeface="+mj-cs"/>
              </a:rPr>
              <a:t>BLUE</a:t>
            </a:r>
            <a:endParaRPr kumimoji="0" lang="en-US" sz="2400" b="0" i="0" u="none" strike="noStrike" kern="0" cap="none" spc="0" normalizeH="0" baseline="0" noProof="0" dirty="0">
              <a:ln>
                <a:noFill/>
              </a:ln>
              <a:solidFill>
                <a:srgbClr val="0070C0"/>
              </a:solidFill>
              <a:effectLst/>
              <a:uLnTx/>
              <a:uFillTx/>
              <a:latin typeface="Trebuchet MS" pitchFamily="34" charset="0"/>
              <a:ea typeface="+mj-ea"/>
              <a:cs typeface="+mj-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990600" y="1752600"/>
            <a:ext cx="7543800" cy="630942"/>
          </a:xfrm>
          <a:prstGeom prst="rect">
            <a:avLst/>
          </a:prstGeom>
          <a:noFill/>
          <a:ln w="9525">
            <a:noFill/>
            <a:miter lim="800000"/>
            <a:headEnd/>
            <a:tailEnd/>
          </a:ln>
        </p:spPr>
        <p:txBody>
          <a:bodyPr>
            <a:spAutoFit/>
          </a:bodyPr>
          <a:lstStyle/>
          <a:p>
            <a:pPr eaLnBrk="0" hangingPunct="0">
              <a:lnSpc>
                <a:spcPts val="4200"/>
              </a:lnSpc>
            </a:pPr>
            <a:endParaRPr lang="en-US" b="1" dirty="0">
              <a:solidFill>
                <a:srgbClr val="A50021"/>
              </a:solidFill>
              <a:latin typeface="Trebuchet MS" pitchFamily="34" charset="0"/>
            </a:endParaRPr>
          </a:p>
        </p:txBody>
      </p:sp>
      <p:sp>
        <p:nvSpPr>
          <p:cNvPr id="22533" name="Rectangle 5"/>
          <p:cNvSpPr>
            <a:spLocks noChangeArrowheads="1"/>
          </p:cNvSpPr>
          <p:nvPr/>
        </p:nvSpPr>
        <p:spPr bwMode="auto">
          <a:xfrm>
            <a:off x="457200" y="1595021"/>
            <a:ext cx="8383587" cy="3539430"/>
          </a:xfrm>
          <a:prstGeom prst="rect">
            <a:avLst/>
          </a:prstGeom>
          <a:noFill/>
          <a:ln w="9525">
            <a:noFill/>
            <a:miter lim="800000"/>
            <a:headEnd/>
            <a:tailEnd/>
          </a:ln>
        </p:spPr>
        <p:txBody>
          <a:bodyPr>
            <a:spAutoFit/>
          </a:bodyPr>
          <a:lstStyle/>
          <a:p>
            <a:pPr>
              <a:lnSpc>
                <a:spcPct val="150000"/>
              </a:lnSpc>
            </a:pPr>
            <a:r>
              <a:rPr lang="en-GB" b="1" dirty="0" smtClean="0">
                <a:solidFill>
                  <a:srgbClr val="C00000"/>
                </a:solidFill>
                <a:latin typeface="Trebuchet MS" pitchFamily="34" charset="0"/>
                <a:cs typeface="Tahoma" pitchFamily="34" charset="0"/>
              </a:rPr>
              <a:t>A Manager</a:t>
            </a:r>
            <a:r>
              <a:rPr lang="en-GB" b="1" i="1" dirty="0" smtClean="0">
                <a:solidFill>
                  <a:srgbClr val="C00000"/>
                </a:solidFill>
                <a:latin typeface="Trebuchet MS" pitchFamily="34" charset="0"/>
                <a:cs typeface="Tahoma" pitchFamily="34" charset="0"/>
              </a:rPr>
              <a:t>:</a:t>
            </a:r>
            <a:endParaRPr lang="en-GB" b="1" i="1" dirty="0">
              <a:solidFill>
                <a:srgbClr val="C00000"/>
              </a:solidFill>
              <a:latin typeface="Trebuchet MS" pitchFamily="34" charset="0"/>
              <a:cs typeface="Tahoma" pitchFamily="34" charset="0"/>
            </a:endParaRPr>
          </a:p>
          <a:p>
            <a:r>
              <a:rPr lang="en-GB" dirty="0" smtClean="0">
                <a:latin typeface="Trebuchet MS" pitchFamily="34" charset="0"/>
                <a:cs typeface="Tahoma" pitchFamily="34" charset="0"/>
              </a:rPr>
              <a:t>“I’ve got additional headcount coming in to my department and I need some help getting more people into the same space. Can you put together a plan that shows the changes we need to make for this happen?” </a:t>
            </a:r>
          </a:p>
          <a:p>
            <a:endParaRPr lang="en-US" sz="2800" dirty="0">
              <a:latin typeface="Trebuchet MS" pitchFamily="34" charset="0"/>
              <a:cs typeface="Tahoma" pitchFamily="34" charset="0"/>
            </a:endParaRPr>
          </a:p>
          <a:p>
            <a:r>
              <a:rPr lang="en-GB" sz="3200" dirty="0">
                <a:latin typeface="Trebuchet MS" pitchFamily="34" charset="0"/>
              </a:rPr>
              <a:t> </a:t>
            </a:r>
            <a:endParaRPr lang="en-US" sz="3200" dirty="0">
              <a:latin typeface="Trebuchet MS" pitchFamily="34" charset="0"/>
            </a:endParaRPr>
          </a:p>
          <a:p>
            <a:endParaRPr lang="en-US" sz="3200" i="1" dirty="0">
              <a:solidFill>
                <a:srgbClr val="002060"/>
              </a:solidFill>
              <a:latin typeface="Trebuchet MS" pitchFamily="34" charset="0"/>
              <a:cs typeface="Tahoma" pitchFamily="34" charset="0"/>
            </a:endParaRPr>
          </a:p>
        </p:txBody>
      </p:sp>
      <p:sp>
        <p:nvSpPr>
          <p:cNvPr id="5" name="Rectangle 4"/>
          <p:cNvSpPr/>
          <p:nvPr/>
        </p:nvSpPr>
        <p:spPr>
          <a:xfrm>
            <a:off x="533400" y="3657600"/>
            <a:ext cx="8229600" cy="3416320"/>
          </a:xfrm>
          <a:prstGeom prst="rect">
            <a:avLst/>
          </a:prstGeom>
        </p:spPr>
        <p:txBody>
          <a:bodyPr wrap="square">
            <a:spAutoFit/>
          </a:bodyPr>
          <a:lstStyle/>
          <a:p>
            <a:pPr>
              <a:buNone/>
            </a:pPr>
            <a:r>
              <a:rPr lang="en-US" b="1" dirty="0" smtClean="0">
                <a:solidFill>
                  <a:srgbClr val="D11242"/>
                </a:solidFill>
                <a:latin typeface="Trebuchet MS" pitchFamily="34" charset="0"/>
              </a:rPr>
              <a:t>You:  </a:t>
            </a:r>
          </a:p>
          <a:p>
            <a:pPr>
              <a:buNone/>
            </a:pPr>
            <a:r>
              <a:rPr lang="en-US" dirty="0" smtClean="0">
                <a:latin typeface="Trebuchet MS" pitchFamily="34" charset="0"/>
              </a:rPr>
              <a:t>Softening Statement; Clarify</a:t>
            </a:r>
          </a:p>
          <a:p>
            <a:pPr>
              <a:buNone/>
            </a:pPr>
            <a:endParaRPr lang="en-US" dirty="0" smtClean="0">
              <a:latin typeface="Trebuchet MS" pitchFamily="34" charset="0"/>
            </a:endParaRPr>
          </a:p>
          <a:p>
            <a:pPr>
              <a:buNone/>
            </a:pPr>
            <a:r>
              <a:rPr lang="en-US" b="1" dirty="0" smtClean="0">
                <a:solidFill>
                  <a:srgbClr val="00B050"/>
                </a:solidFill>
                <a:latin typeface="Trebuchet MS" pitchFamily="34" charset="0"/>
              </a:rPr>
              <a:t>	</a:t>
            </a:r>
            <a:r>
              <a:rPr lang="en-US" b="1" dirty="0" smtClean="0">
                <a:solidFill>
                  <a:srgbClr val="0070C0"/>
                </a:solidFill>
                <a:latin typeface="Trebuchet MS" pitchFamily="34" charset="0"/>
              </a:rPr>
              <a:t>The Client:</a:t>
            </a:r>
          </a:p>
          <a:p>
            <a:r>
              <a:rPr lang="en-US" dirty="0" smtClean="0"/>
              <a:t>	“We need to rethink our traffic flow from the entrance 	to the primary space. Is this easy to fix?”</a:t>
            </a:r>
            <a:endParaRPr lang="en-US" dirty="0" smtClean="0">
              <a:latin typeface="Trebuchet MS" pitchFamily="34" charset="0"/>
            </a:endParaRPr>
          </a:p>
          <a:p>
            <a:pPr>
              <a:buNone/>
            </a:pPr>
            <a:r>
              <a:rPr lang="en-US" b="1" dirty="0" smtClean="0">
                <a:solidFill>
                  <a:srgbClr val="00B050"/>
                </a:solidFill>
                <a:latin typeface="Trebuchet MS" pitchFamily="34" charset="0"/>
              </a:rPr>
              <a:t>	</a:t>
            </a:r>
            <a:r>
              <a:rPr lang="en-US" b="1" dirty="0" smtClean="0">
                <a:solidFill>
                  <a:srgbClr val="0070C0"/>
                </a:solidFill>
                <a:latin typeface="Trebuchet MS" pitchFamily="34" charset="0"/>
              </a:rPr>
              <a:t>You:  </a:t>
            </a:r>
          </a:p>
          <a:p>
            <a:pPr>
              <a:buNone/>
            </a:pPr>
            <a:r>
              <a:rPr lang="en-US" dirty="0" smtClean="0">
                <a:latin typeface="Trebuchet MS" pitchFamily="34" charset="0"/>
              </a:rPr>
              <a:t>	Softening Statement; Clarify</a:t>
            </a:r>
          </a:p>
          <a:p>
            <a:pPr>
              <a:buNone/>
            </a:pPr>
            <a:endParaRPr lang="en-US" dirty="0"/>
          </a:p>
        </p:txBody>
      </p:sp>
      <p:pic>
        <p:nvPicPr>
          <p:cNvPr id="6" name="Picture 2" descr="https://www.ifmaatlanta.org/wp-content/themes/ifma/images/ifma-atlanta-logo.png"/>
          <p:cNvPicPr>
            <a:picLocks noChangeAspect="1" noChangeArrowheads="1"/>
          </p:cNvPicPr>
          <p:nvPr/>
        </p:nvPicPr>
        <p:blipFill>
          <a:blip r:embed="rId3" cstate="print"/>
          <a:srcRect/>
          <a:stretch>
            <a:fillRect/>
          </a:stretch>
        </p:blipFill>
        <p:spPr bwMode="auto">
          <a:xfrm>
            <a:off x="7467600" y="304800"/>
            <a:ext cx="1238250" cy="1143001"/>
          </a:xfrm>
          <a:prstGeom prst="rect">
            <a:avLst/>
          </a:prstGeom>
          <a:noFill/>
        </p:spPr>
      </p:pic>
      <p:sp>
        <p:nvSpPr>
          <p:cNvPr id="8" name="Title 1"/>
          <p:cNvSpPr>
            <a:spLocks noGrp="1"/>
          </p:cNvSpPr>
          <p:nvPr>
            <p:ph type="title"/>
          </p:nvPr>
        </p:nvSpPr>
        <p:spPr>
          <a:xfrm>
            <a:off x="457200" y="609600"/>
            <a:ext cx="7621587" cy="1060450"/>
          </a:xfrm>
        </p:spPr>
        <p:txBody>
          <a:bodyPr/>
          <a:lstStyle/>
          <a:p>
            <a:r>
              <a:rPr lang="en-US" sz="2800" b="1" i="1" dirty="0" smtClean="0"/>
              <a:t>Clarify</a:t>
            </a:r>
            <a:r>
              <a:rPr lang="en-US" sz="2800" b="1" dirty="0" smtClean="0"/>
              <a:t> Practice</a:t>
            </a:r>
            <a:r>
              <a:rPr lang="en-US" sz="2800" dirty="0" smtClean="0">
                <a:solidFill>
                  <a:srgbClr val="D11242"/>
                </a:solidFill>
              </a:rPr>
              <a:t/>
            </a:r>
            <a:br>
              <a:rPr lang="en-US" sz="2800" dirty="0" smtClean="0">
                <a:solidFill>
                  <a:srgbClr val="D11242"/>
                </a:solidFill>
              </a:rPr>
            </a:br>
            <a:r>
              <a:rPr lang="en-US" dirty="0" smtClean="0">
                <a:solidFill>
                  <a:srgbClr val="D11242"/>
                </a:solidFill>
              </a:rPr>
              <a:t>Facilities in RED</a:t>
            </a:r>
            <a:br>
              <a:rPr lang="en-US" dirty="0" smtClean="0">
                <a:solidFill>
                  <a:srgbClr val="D11242"/>
                </a:solidFill>
              </a:rPr>
            </a:br>
            <a:r>
              <a:rPr lang="en-US" dirty="0" smtClean="0">
                <a:solidFill>
                  <a:srgbClr val="0070C0"/>
                </a:solidFill>
              </a:rPr>
              <a:t>Designers in BLUE</a:t>
            </a:r>
            <a:endParaRPr lang="en-US" sz="2400" dirty="0">
              <a:solidFill>
                <a:srgbClr val="0070C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72400" cy="4114800"/>
          </a:xfrm>
        </p:spPr>
        <p:txBody>
          <a:bodyPr/>
          <a:lstStyle/>
          <a:p>
            <a:pPr>
              <a:buNone/>
            </a:pPr>
            <a:r>
              <a:rPr lang="en-US" sz="2400" b="1" dirty="0" smtClean="0">
                <a:solidFill>
                  <a:srgbClr val="D11242"/>
                </a:solidFill>
              </a:rPr>
              <a:t>Executive</a:t>
            </a:r>
            <a:r>
              <a:rPr lang="en-US" sz="2400" b="1" dirty="0" smtClean="0">
                <a:solidFill>
                  <a:srgbClr val="D11242"/>
                </a:solidFill>
                <a:latin typeface="Trebuchet MS" pitchFamily="34" charset="0"/>
              </a:rPr>
              <a:t>:</a:t>
            </a:r>
          </a:p>
          <a:p>
            <a:r>
              <a:rPr lang="en-US" sz="2400" dirty="0" smtClean="0"/>
              <a:t>“Has our organization adequately prepared our facilities team to minimize data processing risks?”</a:t>
            </a:r>
          </a:p>
          <a:p>
            <a:pPr>
              <a:buNone/>
            </a:pPr>
            <a:r>
              <a:rPr lang="en-US" sz="2400" b="1" dirty="0" smtClean="0">
                <a:solidFill>
                  <a:srgbClr val="D11242"/>
                </a:solidFill>
                <a:latin typeface="Trebuchet MS" pitchFamily="34" charset="0"/>
              </a:rPr>
              <a:t>You:  </a:t>
            </a:r>
          </a:p>
          <a:p>
            <a:pPr>
              <a:buNone/>
            </a:pPr>
            <a:r>
              <a:rPr lang="en-US" sz="2400" b="0" dirty="0" smtClean="0">
                <a:latin typeface="Trebuchet MS" pitchFamily="34" charset="0"/>
              </a:rPr>
              <a:t>Softening Statement; </a:t>
            </a:r>
            <a:r>
              <a:rPr lang="en-US" sz="2400" dirty="0" smtClean="0"/>
              <a:t>Clarify</a:t>
            </a:r>
            <a:endParaRPr lang="en-US" sz="2400" b="0" dirty="0" smtClean="0">
              <a:latin typeface="Trebuchet MS" pitchFamily="34" charset="0"/>
            </a:endParaRPr>
          </a:p>
          <a:p>
            <a:pPr>
              <a:buNone/>
            </a:pPr>
            <a:r>
              <a:rPr lang="en-US" sz="2400" dirty="0" smtClean="0">
                <a:solidFill>
                  <a:srgbClr val="00B050"/>
                </a:solidFill>
              </a:rPr>
              <a:t>	</a:t>
            </a:r>
          </a:p>
          <a:p>
            <a:pPr>
              <a:buNone/>
            </a:pPr>
            <a:r>
              <a:rPr lang="en-US" sz="2400" dirty="0" smtClean="0">
                <a:solidFill>
                  <a:srgbClr val="00B050"/>
                </a:solidFill>
              </a:rPr>
              <a:t>	</a:t>
            </a:r>
            <a:r>
              <a:rPr lang="en-US" sz="2400" b="1" dirty="0" smtClean="0">
                <a:solidFill>
                  <a:srgbClr val="0070C0"/>
                </a:solidFill>
              </a:rPr>
              <a:t>The Client:</a:t>
            </a:r>
          </a:p>
          <a:p>
            <a:r>
              <a:rPr lang="en-US" sz="2400" i="1" dirty="0" smtClean="0"/>
              <a:t>	“</a:t>
            </a:r>
            <a:r>
              <a:rPr lang="en-US" sz="2400" dirty="0" smtClean="0"/>
              <a:t>Can you design our atrium so that enough 	daylight comes through?”</a:t>
            </a:r>
          </a:p>
          <a:p>
            <a:pPr>
              <a:buNone/>
            </a:pPr>
            <a:r>
              <a:rPr lang="en-US" sz="2400" dirty="0" smtClean="0"/>
              <a:t>	</a:t>
            </a:r>
            <a:r>
              <a:rPr lang="en-US" sz="2400" b="1" dirty="0" smtClean="0">
                <a:solidFill>
                  <a:srgbClr val="0070C0"/>
                </a:solidFill>
              </a:rPr>
              <a:t>You:  </a:t>
            </a:r>
          </a:p>
          <a:p>
            <a:pPr>
              <a:buNone/>
            </a:pPr>
            <a:r>
              <a:rPr lang="en-US" sz="2400" dirty="0" smtClean="0"/>
              <a:t>	Softening Statement; Clarify</a:t>
            </a:r>
          </a:p>
          <a:p>
            <a:endParaRPr lang="en-US" dirty="0">
              <a:latin typeface="Trebuchet MS" pitchFamily="34" charset="0"/>
            </a:endParaRPr>
          </a:p>
        </p:txBody>
      </p:sp>
      <p:pic>
        <p:nvPicPr>
          <p:cNvPr id="4" name="Picture 2" descr="https://www.ifmaatlanta.org/wp-content/themes/ifma/images/ifma-atlanta-logo.png"/>
          <p:cNvPicPr>
            <a:picLocks noChangeAspect="1" noChangeArrowheads="1"/>
          </p:cNvPicPr>
          <p:nvPr/>
        </p:nvPicPr>
        <p:blipFill>
          <a:blip r:embed="rId3" cstate="print"/>
          <a:srcRect/>
          <a:stretch>
            <a:fillRect/>
          </a:stretch>
        </p:blipFill>
        <p:spPr bwMode="auto">
          <a:xfrm>
            <a:off x="7467600" y="304800"/>
            <a:ext cx="1238250" cy="1143001"/>
          </a:xfrm>
          <a:prstGeom prst="rect">
            <a:avLst/>
          </a:prstGeom>
          <a:noFill/>
        </p:spPr>
      </p:pic>
      <p:sp>
        <p:nvSpPr>
          <p:cNvPr id="7" name="Title 1"/>
          <p:cNvSpPr txBox="1">
            <a:spLocks/>
          </p:cNvSpPr>
          <p:nvPr/>
        </p:nvSpPr>
        <p:spPr bwMode="auto">
          <a:xfrm>
            <a:off x="457200" y="609600"/>
            <a:ext cx="7621587" cy="1060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chemeClr val="tx1"/>
                </a:solidFill>
                <a:effectLst/>
                <a:uLnTx/>
                <a:uFillTx/>
                <a:latin typeface="Trebuchet MS" pitchFamily="34" charset="0"/>
                <a:ea typeface="+mj-ea"/>
                <a:cs typeface="+mj-cs"/>
              </a:rPr>
              <a:t>Clarify</a:t>
            </a:r>
            <a:r>
              <a:rPr kumimoji="0" lang="en-US" sz="2800" b="1" i="0" u="none" strike="noStrike" kern="0" cap="none" spc="0" normalizeH="0" baseline="0" noProof="0" dirty="0" smtClean="0">
                <a:ln>
                  <a:noFill/>
                </a:ln>
                <a:solidFill>
                  <a:schemeClr val="tx1"/>
                </a:solidFill>
                <a:effectLst/>
                <a:uLnTx/>
                <a:uFillTx/>
                <a:latin typeface="Trebuchet MS" pitchFamily="34" charset="0"/>
                <a:ea typeface="+mj-ea"/>
                <a:cs typeface="+mj-cs"/>
              </a:rPr>
              <a:t> Practice</a:t>
            </a:r>
            <a:r>
              <a:rPr kumimoji="0" lang="en-US" sz="2800" b="0" i="0" u="none" strike="noStrike" kern="0" cap="none" spc="0" normalizeH="0" baseline="0" noProof="0" dirty="0" smtClean="0">
                <a:ln>
                  <a:noFill/>
                </a:ln>
                <a:solidFill>
                  <a:srgbClr val="D11242"/>
                </a:solidFill>
                <a:effectLst/>
                <a:uLnTx/>
                <a:uFillTx/>
                <a:latin typeface="Trebuchet MS" pitchFamily="34" charset="0"/>
                <a:ea typeface="+mj-ea"/>
                <a:cs typeface="+mj-cs"/>
              </a:rPr>
              <a:t/>
            </a:r>
            <a:br>
              <a:rPr kumimoji="0" lang="en-US" sz="2800" b="0" i="0" u="none" strike="noStrike" kern="0" cap="none" spc="0" normalizeH="0" baseline="0" noProof="0" dirty="0" smtClean="0">
                <a:ln>
                  <a:noFill/>
                </a:ln>
                <a:solidFill>
                  <a:srgbClr val="D11242"/>
                </a:solidFill>
                <a:effectLst/>
                <a:uLnTx/>
                <a:uFillTx/>
                <a:latin typeface="Trebuchet MS" pitchFamily="34" charset="0"/>
                <a:ea typeface="+mj-ea"/>
                <a:cs typeface="+mj-cs"/>
              </a:rPr>
            </a:br>
            <a:r>
              <a:rPr kumimoji="0" lang="en-US" sz="2000" b="0" i="0" u="none" strike="noStrike" kern="0" cap="none" spc="0" normalizeH="0" baseline="0" noProof="0" dirty="0" smtClean="0">
                <a:ln>
                  <a:noFill/>
                </a:ln>
                <a:solidFill>
                  <a:srgbClr val="D11242"/>
                </a:solidFill>
                <a:effectLst/>
                <a:uLnTx/>
                <a:uFillTx/>
                <a:latin typeface="Trebuchet MS" pitchFamily="34" charset="0"/>
                <a:ea typeface="+mj-ea"/>
                <a:cs typeface="+mj-cs"/>
              </a:rPr>
              <a:t>Facilities in RED</a:t>
            </a:r>
            <a:br>
              <a:rPr kumimoji="0" lang="en-US" sz="2000" b="0" i="0" u="none" strike="noStrike" kern="0" cap="none" spc="0" normalizeH="0" baseline="0" noProof="0" dirty="0" smtClean="0">
                <a:ln>
                  <a:noFill/>
                </a:ln>
                <a:solidFill>
                  <a:srgbClr val="D11242"/>
                </a:solidFill>
                <a:effectLst/>
                <a:uLnTx/>
                <a:uFillTx/>
                <a:latin typeface="Trebuchet MS" pitchFamily="34" charset="0"/>
                <a:ea typeface="+mj-ea"/>
                <a:cs typeface="+mj-cs"/>
              </a:rPr>
            </a:br>
            <a:r>
              <a:rPr kumimoji="0" lang="en-US" sz="2000" b="0" i="0" u="none" strike="noStrike" kern="0" cap="none" spc="0" normalizeH="0" baseline="0" noProof="0" dirty="0" smtClean="0">
                <a:ln>
                  <a:noFill/>
                </a:ln>
                <a:solidFill>
                  <a:srgbClr val="0070C0"/>
                </a:solidFill>
                <a:effectLst/>
                <a:uLnTx/>
                <a:uFillTx/>
                <a:latin typeface="Trebuchet MS" pitchFamily="34" charset="0"/>
                <a:ea typeface="+mj-ea"/>
                <a:cs typeface="+mj-cs"/>
              </a:rPr>
              <a:t>Designers in </a:t>
            </a:r>
            <a:r>
              <a:rPr lang="en-US" sz="2000" kern="0" dirty="0" smtClean="0">
                <a:solidFill>
                  <a:srgbClr val="0070C0"/>
                </a:solidFill>
                <a:latin typeface="Trebuchet MS" pitchFamily="34" charset="0"/>
                <a:ea typeface="+mj-ea"/>
                <a:cs typeface="+mj-cs"/>
              </a:rPr>
              <a:t>BLUE</a:t>
            </a:r>
            <a:endParaRPr kumimoji="0" lang="en-US" sz="2400" b="0" i="0" u="none" strike="noStrike" kern="0" cap="none" spc="0" normalizeH="0" baseline="0" noProof="0" dirty="0">
              <a:ln>
                <a:noFill/>
              </a:ln>
              <a:solidFill>
                <a:srgbClr val="0070C0"/>
              </a:solidFill>
              <a:effectLst/>
              <a:uLnTx/>
              <a:uFillTx/>
              <a:latin typeface="Trebuchet MS" pitchFamily="34" charset="0"/>
              <a:ea typeface="+mj-ea"/>
              <a:cs typeface="+mj-cs"/>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8229600" cy="4114800"/>
          </a:xfrm>
        </p:spPr>
        <p:txBody>
          <a:bodyPr/>
          <a:lstStyle/>
          <a:p>
            <a:pPr>
              <a:buNone/>
            </a:pPr>
            <a:r>
              <a:rPr lang="en-US" sz="2400" b="1" dirty="0" smtClean="0">
                <a:solidFill>
                  <a:srgbClr val="D11242"/>
                </a:solidFill>
              </a:rPr>
              <a:t>Executive</a:t>
            </a:r>
            <a:r>
              <a:rPr lang="en-US" sz="2400" b="1" dirty="0" smtClean="0">
                <a:solidFill>
                  <a:srgbClr val="D11242"/>
                </a:solidFill>
                <a:latin typeface="Trebuchet MS" pitchFamily="34" charset="0"/>
              </a:rPr>
              <a:t>:</a:t>
            </a:r>
          </a:p>
          <a:p>
            <a:pPr>
              <a:buNone/>
            </a:pPr>
            <a:r>
              <a:rPr lang="en-US" sz="2400" dirty="0" smtClean="0"/>
              <a:t>“What have you done to benchmark our facility operations against others?”</a:t>
            </a:r>
            <a:endParaRPr lang="en-US" sz="2400" b="0" dirty="0" smtClean="0">
              <a:latin typeface="Trebuchet MS" pitchFamily="34" charset="0"/>
            </a:endParaRPr>
          </a:p>
          <a:p>
            <a:pPr>
              <a:buNone/>
            </a:pPr>
            <a:r>
              <a:rPr lang="en-US" sz="2400" b="1" dirty="0" smtClean="0">
                <a:solidFill>
                  <a:srgbClr val="D11242"/>
                </a:solidFill>
                <a:latin typeface="Trebuchet MS" pitchFamily="34" charset="0"/>
              </a:rPr>
              <a:t>You:  </a:t>
            </a:r>
          </a:p>
          <a:p>
            <a:pPr>
              <a:buNone/>
            </a:pPr>
            <a:r>
              <a:rPr lang="en-US" sz="2400" b="0" dirty="0" smtClean="0">
                <a:latin typeface="Trebuchet MS" pitchFamily="34" charset="0"/>
              </a:rPr>
              <a:t>Softening Statement; </a:t>
            </a:r>
            <a:r>
              <a:rPr lang="en-US" sz="2400" dirty="0" smtClean="0"/>
              <a:t>Clarify</a:t>
            </a:r>
            <a:endParaRPr lang="en-US" sz="2400" b="0" dirty="0" smtClean="0">
              <a:latin typeface="Trebuchet MS" pitchFamily="34" charset="0"/>
            </a:endParaRPr>
          </a:p>
          <a:p>
            <a:pPr>
              <a:buNone/>
            </a:pPr>
            <a:r>
              <a:rPr lang="en-US" sz="2400" dirty="0" smtClean="0">
                <a:solidFill>
                  <a:srgbClr val="00B050"/>
                </a:solidFill>
              </a:rPr>
              <a:t>	</a:t>
            </a:r>
          </a:p>
          <a:p>
            <a:pPr>
              <a:buNone/>
            </a:pPr>
            <a:r>
              <a:rPr lang="en-US" sz="2400" dirty="0" smtClean="0">
                <a:solidFill>
                  <a:srgbClr val="00B050"/>
                </a:solidFill>
              </a:rPr>
              <a:t>	</a:t>
            </a:r>
            <a:r>
              <a:rPr lang="en-US" sz="2400" b="1" dirty="0" smtClean="0">
                <a:solidFill>
                  <a:srgbClr val="0070C0"/>
                </a:solidFill>
              </a:rPr>
              <a:t>The Client:</a:t>
            </a:r>
          </a:p>
          <a:p>
            <a:r>
              <a:rPr lang="en-US" sz="2400" i="1" dirty="0" smtClean="0"/>
              <a:t>	“</a:t>
            </a:r>
            <a:r>
              <a:rPr lang="en-US" sz="2400" dirty="0" smtClean="0"/>
              <a:t>We’re very concerned with density…is this 	something you can help us address?”</a:t>
            </a:r>
          </a:p>
          <a:p>
            <a:pPr>
              <a:buNone/>
            </a:pPr>
            <a:r>
              <a:rPr lang="en-US" sz="2400" dirty="0" smtClean="0">
                <a:solidFill>
                  <a:srgbClr val="00B050"/>
                </a:solidFill>
              </a:rPr>
              <a:t>	</a:t>
            </a:r>
            <a:r>
              <a:rPr lang="en-US" sz="2400" b="1" dirty="0" smtClean="0">
                <a:solidFill>
                  <a:srgbClr val="0070C0"/>
                </a:solidFill>
              </a:rPr>
              <a:t>You:  </a:t>
            </a:r>
          </a:p>
          <a:p>
            <a:pPr>
              <a:buNone/>
            </a:pPr>
            <a:r>
              <a:rPr lang="en-US" sz="2400" dirty="0" smtClean="0"/>
              <a:t>	Softening Statement; Clarify</a:t>
            </a:r>
          </a:p>
          <a:p>
            <a:endParaRPr lang="en-US" dirty="0">
              <a:latin typeface="Trebuchet MS" pitchFamily="34" charset="0"/>
            </a:endParaRPr>
          </a:p>
        </p:txBody>
      </p:sp>
      <p:pic>
        <p:nvPicPr>
          <p:cNvPr id="4" name="Picture 2" descr="https://www.ifmaatlanta.org/wp-content/themes/ifma/images/ifma-atlanta-logo.png"/>
          <p:cNvPicPr>
            <a:picLocks noChangeAspect="1" noChangeArrowheads="1"/>
          </p:cNvPicPr>
          <p:nvPr/>
        </p:nvPicPr>
        <p:blipFill>
          <a:blip r:embed="rId3" cstate="print"/>
          <a:srcRect/>
          <a:stretch>
            <a:fillRect/>
          </a:stretch>
        </p:blipFill>
        <p:spPr bwMode="auto">
          <a:xfrm>
            <a:off x="7467600" y="304800"/>
            <a:ext cx="1238250" cy="1143001"/>
          </a:xfrm>
          <a:prstGeom prst="rect">
            <a:avLst/>
          </a:prstGeom>
          <a:noFill/>
        </p:spPr>
      </p:pic>
      <p:sp>
        <p:nvSpPr>
          <p:cNvPr id="7" name="Title 1"/>
          <p:cNvSpPr>
            <a:spLocks noGrp="1"/>
          </p:cNvSpPr>
          <p:nvPr>
            <p:ph type="title"/>
          </p:nvPr>
        </p:nvSpPr>
        <p:spPr>
          <a:xfrm>
            <a:off x="457200" y="609600"/>
            <a:ext cx="7621587" cy="1060450"/>
          </a:xfrm>
        </p:spPr>
        <p:txBody>
          <a:bodyPr/>
          <a:lstStyle/>
          <a:p>
            <a:r>
              <a:rPr lang="en-US" sz="2800" b="1" i="1" dirty="0" smtClean="0"/>
              <a:t>Clarify</a:t>
            </a:r>
            <a:r>
              <a:rPr lang="en-US" sz="2800" b="1" dirty="0" smtClean="0"/>
              <a:t> Practice</a:t>
            </a:r>
            <a:r>
              <a:rPr lang="en-US" sz="2800" dirty="0" smtClean="0">
                <a:solidFill>
                  <a:srgbClr val="D11242"/>
                </a:solidFill>
              </a:rPr>
              <a:t/>
            </a:r>
            <a:br>
              <a:rPr lang="en-US" sz="2800" dirty="0" smtClean="0">
                <a:solidFill>
                  <a:srgbClr val="D11242"/>
                </a:solidFill>
              </a:rPr>
            </a:br>
            <a:r>
              <a:rPr lang="en-US" dirty="0" smtClean="0">
                <a:solidFill>
                  <a:srgbClr val="D11242"/>
                </a:solidFill>
              </a:rPr>
              <a:t>Facilities in RED</a:t>
            </a:r>
            <a:br>
              <a:rPr lang="en-US" dirty="0" smtClean="0">
                <a:solidFill>
                  <a:srgbClr val="D11242"/>
                </a:solidFill>
              </a:rPr>
            </a:br>
            <a:r>
              <a:rPr lang="en-US" dirty="0" smtClean="0">
                <a:solidFill>
                  <a:srgbClr val="0070C0"/>
                </a:solidFill>
              </a:rPr>
              <a:t>Designers in BLUE</a:t>
            </a:r>
            <a:endParaRPr lang="en-US" sz="2400" dirty="0">
              <a:solidFill>
                <a:srgbClr val="0070C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229600" cy="4114800"/>
          </a:xfrm>
        </p:spPr>
        <p:txBody>
          <a:bodyPr/>
          <a:lstStyle/>
          <a:p>
            <a:pPr>
              <a:buNone/>
            </a:pPr>
            <a:r>
              <a:rPr lang="en-US" sz="2400" b="1" dirty="0" smtClean="0">
                <a:solidFill>
                  <a:srgbClr val="D11242"/>
                </a:solidFill>
              </a:rPr>
              <a:t>Finance</a:t>
            </a:r>
            <a:r>
              <a:rPr lang="en-US" sz="2400" b="1" dirty="0" smtClean="0">
                <a:solidFill>
                  <a:srgbClr val="D11242"/>
                </a:solidFill>
                <a:latin typeface="Trebuchet MS" pitchFamily="34" charset="0"/>
              </a:rPr>
              <a:t>:</a:t>
            </a:r>
          </a:p>
          <a:p>
            <a:r>
              <a:rPr lang="en-US" sz="2400" dirty="0" smtClean="0"/>
              <a:t>“We’re really looking to you for ideas to reduce our overall costs”</a:t>
            </a:r>
          </a:p>
          <a:p>
            <a:pPr>
              <a:buNone/>
            </a:pPr>
            <a:r>
              <a:rPr lang="en-US" sz="2400" b="1" dirty="0" smtClean="0">
                <a:solidFill>
                  <a:srgbClr val="D11242"/>
                </a:solidFill>
                <a:latin typeface="Trebuchet MS" pitchFamily="34" charset="0"/>
              </a:rPr>
              <a:t>You:  </a:t>
            </a:r>
          </a:p>
          <a:p>
            <a:pPr>
              <a:buNone/>
            </a:pPr>
            <a:r>
              <a:rPr lang="en-US" sz="2400" b="0" dirty="0" smtClean="0">
                <a:latin typeface="Trebuchet MS" pitchFamily="34" charset="0"/>
              </a:rPr>
              <a:t>Softening Statement; </a:t>
            </a:r>
            <a:r>
              <a:rPr lang="en-US" sz="2400" dirty="0" smtClean="0"/>
              <a:t>Clarify</a:t>
            </a:r>
            <a:endParaRPr lang="en-US" sz="2400" b="0" dirty="0" smtClean="0">
              <a:latin typeface="Trebuchet MS" pitchFamily="34" charset="0"/>
            </a:endParaRPr>
          </a:p>
          <a:p>
            <a:pPr>
              <a:buNone/>
            </a:pPr>
            <a:r>
              <a:rPr lang="en-US" sz="2400" dirty="0" smtClean="0">
                <a:solidFill>
                  <a:srgbClr val="00B050"/>
                </a:solidFill>
              </a:rPr>
              <a:t>	</a:t>
            </a:r>
          </a:p>
          <a:p>
            <a:pPr>
              <a:buNone/>
            </a:pPr>
            <a:r>
              <a:rPr lang="en-US" sz="2400" dirty="0" smtClean="0">
                <a:solidFill>
                  <a:srgbClr val="00B050"/>
                </a:solidFill>
              </a:rPr>
              <a:t>	</a:t>
            </a:r>
            <a:r>
              <a:rPr lang="en-US" sz="2400" b="1" dirty="0" smtClean="0">
                <a:solidFill>
                  <a:srgbClr val="0070C0"/>
                </a:solidFill>
              </a:rPr>
              <a:t>The Client:</a:t>
            </a:r>
          </a:p>
          <a:p>
            <a:r>
              <a:rPr lang="en-US" sz="2400" dirty="0" smtClean="0"/>
              <a:t>	“Can you design our space so that our managers 	have a little nicer offices but not so nice that it 	becomes a problem?”</a:t>
            </a:r>
          </a:p>
          <a:p>
            <a:pPr>
              <a:buNone/>
            </a:pPr>
            <a:r>
              <a:rPr lang="en-US" sz="2400" dirty="0" smtClean="0"/>
              <a:t>	</a:t>
            </a:r>
            <a:r>
              <a:rPr lang="en-US" sz="2400" b="1" dirty="0" smtClean="0">
                <a:solidFill>
                  <a:srgbClr val="0070C0"/>
                </a:solidFill>
              </a:rPr>
              <a:t>You:  </a:t>
            </a:r>
          </a:p>
          <a:p>
            <a:pPr>
              <a:buNone/>
            </a:pPr>
            <a:r>
              <a:rPr lang="en-US" sz="2400" dirty="0" smtClean="0"/>
              <a:t>	Softening Statement; Clarify</a:t>
            </a:r>
          </a:p>
          <a:p>
            <a:endParaRPr lang="en-US" dirty="0">
              <a:latin typeface="Trebuchet MS" pitchFamily="34" charset="0"/>
            </a:endParaRPr>
          </a:p>
        </p:txBody>
      </p:sp>
      <p:pic>
        <p:nvPicPr>
          <p:cNvPr id="4" name="Picture 2" descr="https://www.ifmaatlanta.org/wp-content/themes/ifma/images/ifma-atlanta-logo.png"/>
          <p:cNvPicPr>
            <a:picLocks noChangeAspect="1" noChangeArrowheads="1"/>
          </p:cNvPicPr>
          <p:nvPr/>
        </p:nvPicPr>
        <p:blipFill>
          <a:blip r:embed="rId3" cstate="print"/>
          <a:srcRect/>
          <a:stretch>
            <a:fillRect/>
          </a:stretch>
        </p:blipFill>
        <p:spPr bwMode="auto">
          <a:xfrm>
            <a:off x="7467600" y="304800"/>
            <a:ext cx="1238250" cy="1143001"/>
          </a:xfrm>
          <a:prstGeom prst="rect">
            <a:avLst/>
          </a:prstGeom>
          <a:noFill/>
        </p:spPr>
      </p:pic>
      <p:sp>
        <p:nvSpPr>
          <p:cNvPr id="7" name="Title 1"/>
          <p:cNvSpPr>
            <a:spLocks noGrp="1"/>
          </p:cNvSpPr>
          <p:nvPr>
            <p:ph type="title"/>
          </p:nvPr>
        </p:nvSpPr>
        <p:spPr>
          <a:xfrm>
            <a:off x="457200" y="609600"/>
            <a:ext cx="7621587" cy="1060450"/>
          </a:xfrm>
        </p:spPr>
        <p:txBody>
          <a:bodyPr/>
          <a:lstStyle/>
          <a:p>
            <a:r>
              <a:rPr lang="en-US" sz="2800" b="1" i="1" dirty="0" smtClean="0"/>
              <a:t>Clarify</a:t>
            </a:r>
            <a:r>
              <a:rPr lang="en-US" sz="2800" b="1" dirty="0" smtClean="0"/>
              <a:t> Practice</a:t>
            </a:r>
            <a:r>
              <a:rPr lang="en-US" sz="2800" dirty="0" smtClean="0">
                <a:solidFill>
                  <a:srgbClr val="D11242"/>
                </a:solidFill>
              </a:rPr>
              <a:t/>
            </a:r>
            <a:br>
              <a:rPr lang="en-US" sz="2800" dirty="0" smtClean="0">
                <a:solidFill>
                  <a:srgbClr val="D11242"/>
                </a:solidFill>
              </a:rPr>
            </a:br>
            <a:r>
              <a:rPr lang="en-US" dirty="0" smtClean="0">
                <a:solidFill>
                  <a:srgbClr val="D11242"/>
                </a:solidFill>
              </a:rPr>
              <a:t>Facilities in RED</a:t>
            </a:r>
            <a:br>
              <a:rPr lang="en-US" dirty="0" smtClean="0">
                <a:solidFill>
                  <a:srgbClr val="D11242"/>
                </a:solidFill>
              </a:rPr>
            </a:br>
            <a:r>
              <a:rPr lang="en-US" dirty="0" smtClean="0">
                <a:solidFill>
                  <a:srgbClr val="0070C0"/>
                </a:solidFill>
              </a:rPr>
              <a:t>Designers in BLUE</a:t>
            </a:r>
            <a:endParaRPr lang="en-US" sz="2400" dirty="0">
              <a:solidFill>
                <a:srgbClr val="0070C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114800"/>
          </a:xfrm>
        </p:spPr>
        <p:txBody>
          <a:bodyPr/>
          <a:lstStyle/>
          <a:p>
            <a:pPr>
              <a:buNone/>
            </a:pPr>
            <a:r>
              <a:rPr lang="en-US" sz="2400" b="1" dirty="0" smtClean="0">
                <a:solidFill>
                  <a:srgbClr val="D11242"/>
                </a:solidFill>
              </a:rPr>
              <a:t>Executive:</a:t>
            </a:r>
            <a:endParaRPr lang="en-US" sz="2400" b="1" dirty="0" smtClean="0">
              <a:solidFill>
                <a:srgbClr val="D11242"/>
              </a:solidFill>
              <a:latin typeface="Trebuchet MS" pitchFamily="34" charset="0"/>
            </a:endParaRPr>
          </a:p>
          <a:p>
            <a:r>
              <a:rPr lang="en-US" sz="2400" dirty="0" smtClean="0"/>
              <a:t>“This year we expect more from you and your team so be prepared to participate in our strategic planning process.”</a:t>
            </a:r>
          </a:p>
          <a:p>
            <a:pPr>
              <a:buNone/>
            </a:pPr>
            <a:r>
              <a:rPr lang="en-US" sz="2400" b="1" dirty="0" smtClean="0">
                <a:solidFill>
                  <a:srgbClr val="D11242"/>
                </a:solidFill>
                <a:latin typeface="Trebuchet MS" pitchFamily="34" charset="0"/>
              </a:rPr>
              <a:t>You:  </a:t>
            </a:r>
          </a:p>
          <a:p>
            <a:pPr>
              <a:buNone/>
            </a:pPr>
            <a:r>
              <a:rPr lang="en-US" sz="2400" b="0" dirty="0" smtClean="0">
                <a:latin typeface="Trebuchet MS" pitchFamily="34" charset="0"/>
              </a:rPr>
              <a:t>Softening Statement; </a:t>
            </a:r>
            <a:r>
              <a:rPr lang="en-US" sz="2400" dirty="0" smtClean="0"/>
              <a:t>Clarify</a:t>
            </a:r>
            <a:endParaRPr lang="en-US" sz="2400" b="0" dirty="0" smtClean="0">
              <a:latin typeface="Trebuchet MS" pitchFamily="34" charset="0"/>
            </a:endParaRPr>
          </a:p>
          <a:p>
            <a:endParaRPr lang="en-US" dirty="0" smtClean="0">
              <a:latin typeface="Trebuchet MS" pitchFamily="34" charset="0"/>
            </a:endParaRPr>
          </a:p>
          <a:p>
            <a:pPr>
              <a:buNone/>
            </a:pPr>
            <a:r>
              <a:rPr lang="en-US" sz="2400" dirty="0" smtClean="0">
                <a:solidFill>
                  <a:srgbClr val="00B050"/>
                </a:solidFill>
              </a:rPr>
              <a:t>	</a:t>
            </a:r>
            <a:r>
              <a:rPr lang="en-US" sz="2400" b="1" dirty="0" smtClean="0">
                <a:solidFill>
                  <a:srgbClr val="0070C0"/>
                </a:solidFill>
              </a:rPr>
              <a:t>The Client:</a:t>
            </a:r>
          </a:p>
          <a:p>
            <a:r>
              <a:rPr lang="en-US" sz="2400" i="1" dirty="0" smtClean="0"/>
              <a:t>	“</a:t>
            </a:r>
            <a:r>
              <a:rPr lang="en-US" sz="2400" dirty="0" smtClean="0"/>
              <a:t>Do you have some ideas for how to address the 	different </a:t>
            </a:r>
            <a:r>
              <a:rPr lang="en-US" sz="2400" dirty="0" err="1" smtClean="0"/>
              <a:t>workstyles</a:t>
            </a:r>
            <a:r>
              <a:rPr lang="en-US" sz="2400" dirty="0" smtClean="0"/>
              <a:t> in each department?”</a:t>
            </a:r>
          </a:p>
          <a:p>
            <a:pPr>
              <a:buNone/>
            </a:pPr>
            <a:r>
              <a:rPr lang="en-US" sz="2400" dirty="0" smtClean="0">
                <a:solidFill>
                  <a:srgbClr val="00B050"/>
                </a:solidFill>
              </a:rPr>
              <a:t>	</a:t>
            </a:r>
            <a:r>
              <a:rPr lang="en-US" sz="2400" b="1" dirty="0" smtClean="0">
                <a:solidFill>
                  <a:srgbClr val="0070C0"/>
                </a:solidFill>
              </a:rPr>
              <a:t>You:  </a:t>
            </a:r>
          </a:p>
          <a:p>
            <a:pPr>
              <a:buNone/>
            </a:pPr>
            <a:r>
              <a:rPr lang="en-US" sz="2400" dirty="0" smtClean="0"/>
              <a:t>	Softening Statement; Clarify</a:t>
            </a:r>
          </a:p>
          <a:p>
            <a:endParaRPr lang="en-US" dirty="0">
              <a:latin typeface="Trebuchet MS" pitchFamily="34" charset="0"/>
            </a:endParaRPr>
          </a:p>
        </p:txBody>
      </p:sp>
      <p:pic>
        <p:nvPicPr>
          <p:cNvPr id="4" name="Picture 2" descr="https://www.ifmaatlanta.org/wp-content/themes/ifma/images/ifma-atlanta-logo.png"/>
          <p:cNvPicPr>
            <a:picLocks noChangeAspect="1" noChangeArrowheads="1"/>
          </p:cNvPicPr>
          <p:nvPr/>
        </p:nvPicPr>
        <p:blipFill>
          <a:blip r:embed="rId3" cstate="print"/>
          <a:srcRect/>
          <a:stretch>
            <a:fillRect/>
          </a:stretch>
        </p:blipFill>
        <p:spPr bwMode="auto">
          <a:xfrm>
            <a:off x="7467600" y="304800"/>
            <a:ext cx="1238250" cy="1143001"/>
          </a:xfrm>
          <a:prstGeom prst="rect">
            <a:avLst/>
          </a:prstGeom>
          <a:noFill/>
        </p:spPr>
      </p:pic>
      <p:sp>
        <p:nvSpPr>
          <p:cNvPr id="7" name="Title 1"/>
          <p:cNvSpPr>
            <a:spLocks noGrp="1"/>
          </p:cNvSpPr>
          <p:nvPr>
            <p:ph type="title"/>
          </p:nvPr>
        </p:nvSpPr>
        <p:spPr>
          <a:xfrm>
            <a:off x="457200" y="609600"/>
            <a:ext cx="7621587" cy="1060450"/>
          </a:xfrm>
        </p:spPr>
        <p:txBody>
          <a:bodyPr/>
          <a:lstStyle/>
          <a:p>
            <a:r>
              <a:rPr lang="en-US" sz="2800" b="1" i="1" dirty="0" smtClean="0"/>
              <a:t>Clarify</a:t>
            </a:r>
            <a:r>
              <a:rPr lang="en-US" sz="2800" b="1" dirty="0" smtClean="0"/>
              <a:t> Practice</a:t>
            </a:r>
            <a:r>
              <a:rPr lang="en-US" sz="2800" dirty="0" smtClean="0">
                <a:solidFill>
                  <a:srgbClr val="D11242"/>
                </a:solidFill>
              </a:rPr>
              <a:t/>
            </a:r>
            <a:br>
              <a:rPr lang="en-US" sz="2800" dirty="0" smtClean="0">
                <a:solidFill>
                  <a:srgbClr val="D11242"/>
                </a:solidFill>
              </a:rPr>
            </a:br>
            <a:r>
              <a:rPr lang="en-US" dirty="0" smtClean="0">
                <a:solidFill>
                  <a:srgbClr val="D11242"/>
                </a:solidFill>
              </a:rPr>
              <a:t>Facilities in RED</a:t>
            </a:r>
            <a:br>
              <a:rPr lang="en-US" dirty="0" smtClean="0">
                <a:solidFill>
                  <a:srgbClr val="D11242"/>
                </a:solidFill>
              </a:rPr>
            </a:br>
            <a:r>
              <a:rPr lang="en-US" dirty="0" smtClean="0">
                <a:solidFill>
                  <a:srgbClr val="0070C0"/>
                </a:solidFill>
              </a:rPr>
              <a:t>Designers in BLUE</a:t>
            </a:r>
            <a:endParaRPr lang="en-US" sz="2400" dirty="0">
              <a:solidFill>
                <a:srgbClr val="0070C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4"/>
          <p:cNvSpPr>
            <a:spLocks noGrp="1" noChangeAspect="1" noChangeArrowheads="1"/>
          </p:cNvSpPr>
          <p:nvPr>
            <p:ph/>
          </p:nvPr>
        </p:nvSpPr>
        <p:spPr>
          <a:xfrm>
            <a:off x="304799" y="609600"/>
            <a:ext cx="8683765" cy="5102935"/>
          </a:xfrm>
        </p:spPr>
        <p:txBody>
          <a:bodyPr wrap="square" anchorCtr="1">
            <a:spAutoFit/>
          </a:bodyPr>
          <a:lstStyle/>
          <a:p>
            <a:pPr marL="0" indent="0" eaLnBrk="1" hangingPunct="1">
              <a:buFontTx/>
              <a:buNone/>
            </a:pPr>
            <a:endParaRPr lang="en-US" sz="2800" dirty="0" smtClean="0">
              <a:solidFill>
                <a:srgbClr val="A19689"/>
              </a:solidFill>
              <a:latin typeface="Trebuchet MS" pitchFamily="34" charset="0"/>
            </a:endParaRPr>
          </a:p>
          <a:p>
            <a:pPr marL="0" indent="0" eaLnBrk="1" hangingPunct="1">
              <a:buFontTx/>
              <a:buNone/>
            </a:pPr>
            <a:endParaRPr lang="en-US" sz="2800" dirty="0" smtClean="0">
              <a:solidFill>
                <a:srgbClr val="A19689"/>
              </a:solidFill>
              <a:latin typeface="Trebuchet MS" pitchFamily="34" charset="0"/>
            </a:endParaRPr>
          </a:p>
          <a:p>
            <a:r>
              <a:rPr lang="en-US" dirty="0" smtClean="0"/>
              <a:t>"IFMA ATLANTA DISCLOSURE POLICY </a:t>
            </a:r>
          </a:p>
          <a:p>
            <a:r>
              <a:rPr lang="en-US" dirty="0" smtClean="0"/>
              <a:t>IFMA Atlanta does not sponsor or endorse any product, instrument, device, service, or material discussed during the experience, event or program to be presented by the instructor. IFMA Atlanta will receive no compensation from any third-party enterprise related to the presentation whether public or private, operated for profit. IFMA Atlanta will disclose any instructor’s proprietary interest in any product, instrument, device, service, or material discussed during the presentation to be provided by the instructor. </a:t>
            </a:r>
          </a:p>
          <a:p>
            <a:r>
              <a:rPr lang="en-US" dirty="0" smtClean="0"/>
              <a:t>Further, no IFMA Atlanta officer, director, or committee member in his or her official capacity is permitted to approve, sponsor, endorse, or do anything that may be deemed or construed to be an approval, sponsorship, or endorsement of any method or manner of handling, using, distributing, or dealing in any material or product. "</a:t>
            </a:r>
          </a:p>
          <a:p>
            <a:pPr marL="0" indent="0" algn="just" eaLnBrk="1" hangingPunct="1">
              <a:buFontTx/>
              <a:buNone/>
            </a:pPr>
            <a:endParaRPr lang="en-US" sz="1600" dirty="0" smtClean="0">
              <a:solidFill>
                <a:srgbClr val="A19689"/>
              </a:solidFill>
              <a:latin typeface="Trebuchet MS" pitchFamily="34" charset="0"/>
              <a:cs typeface="Times New Roman" pitchFamily="18" charset="0"/>
            </a:endParaRPr>
          </a:p>
        </p:txBody>
      </p:sp>
      <p:pic>
        <p:nvPicPr>
          <p:cNvPr id="3" name="Picture 2" descr="https://www.ifmaatlanta.org/wp-content/themes/ifma/images/ifma-atlanta-logo.png"/>
          <p:cNvPicPr>
            <a:picLocks noChangeAspect="1" noChangeArrowheads="1"/>
          </p:cNvPicPr>
          <p:nvPr/>
        </p:nvPicPr>
        <p:blipFill>
          <a:blip r:embed="rId3" cstate="print"/>
          <a:srcRect/>
          <a:stretch>
            <a:fillRect/>
          </a:stretch>
        </p:blipFill>
        <p:spPr bwMode="auto">
          <a:xfrm>
            <a:off x="7543800" y="304800"/>
            <a:ext cx="1238250" cy="1143001"/>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114800"/>
          </a:xfrm>
        </p:spPr>
        <p:txBody>
          <a:bodyPr/>
          <a:lstStyle/>
          <a:p>
            <a:pPr algn="ctr">
              <a:buNone/>
            </a:pPr>
            <a:r>
              <a:rPr lang="en-US" sz="3200" b="1" dirty="0" smtClean="0"/>
              <a:t>Your coworker:</a:t>
            </a:r>
          </a:p>
          <a:p>
            <a:pPr algn="ctr"/>
            <a:r>
              <a:rPr lang="en-US" sz="3200" dirty="0" smtClean="0"/>
              <a:t>“Can you help me on this project?”</a:t>
            </a:r>
          </a:p>
          <a:p>
            <a:pPr algn="ctr">
              <a:buNone/>
            </a:pPr>
            <a:endParaRPr lang="en-US" sz="3200" b="1" dirty="0" smtClean="0">
              <a:solidFill>
                <a:srgbClr val="D11242"/>
              </a:solidFill>
            </a:endParaRPr>
          </a:p>
          <a:p>
            <a:pPr algn="ctr">
              <a:buNone/>
            </a:pPr>
            <a:r>
              <a:rPr lang="en-US" sz="3200" b="1" dirty="0" smtClean="0"/>
              <a:t>You:  </a:t>
            </a:r>
          </a:p>
          <a:p>
            <a:pPr algn="ctr">
              <a:buNone/>
            </a:pPr>
            <a:r>
              <a:rPr lang="en-US" sz="3200" dirty="0" smtClean="0"/>
              <a:t>Softening Statement; Clarify</a:t>
            </a:r>
          </a:p>
          <a:p>
            <a:endParaRPr lang="en-US" dirty="0">
              <a:latin typeface="Trebuchet MS" pitchFamily="34" charset="0"/>
            </a:endParaRPr>
          </a:p>
        </p:txBody>
      </p:sp>
      <p:pic>
        <p:nvPicPr>
          <p:cNvPr id="4" name="Picture 2" descr="https://www.ifmaatlanta.org/wp-content/themes/ifma/images/ifma-atlanta-logo.png"/>
          <p:cNvPicPr>
            <a:picLocks noChangeAspect="1" noChangeArrowheads="1"/>
          </p:cNvPicPr>
          <p:nvPr/>
        </p:nvPicPr>
        <p:blipFill>
          <a:blip r:embed="rId3" cstate="print"/>
          <a:srcRect/>
          <a:stretch>
            <a:fillRect/>
          </a:stretch>
        </p:blipFill>
        <p:spPr bwMode="auto">
          <a:xfrm>
            <a:off x="7467600" y="304800"/>
            <a:ext cx="1238250" cy="1143001"/>
          </a:xfrm>
          <a:prstGeom prst="rect">
            <a:avLst/>
          </a:prstGeom>
          <a:noFill/>
        </p:spPr>
      </p:pic>
      <p:sp>
        <p:nvSpPr>
          <p:cNvPr id="7" name="Title 1"/>
          <p:cNvSpPr>
            <a:spLocks noGrp="1"/>
          </p:cNvSpPr>
          <p:nvPr>
            <p:ph type="title"/>
          </p:nvPr>
        </p:nvSpPr>
        <p:spPr>
          <a:xfrm>
            <a:off x="457200" y="609600"/>
            <a:ext cx="7621587" cy="1060450"/>
          </a:xfrm>
        </p:spPr>
        <p:txBody>
          <a:bodyPr/>
          <a:lstStyle/>
          <a:p>
            <a:r>
              <a:rPr lang="en-US" sz="2800" b="1" i="1" dirty="0" smtClean="0"/>
              <a:t>Clarify</a:t>
            </a:r>
            <a:r>
              <a:rPr lang="en-US" sz="2800" b="1" dirty="0" smtClean="0"/>
              <a:t> Practice</a:t>
            </a:r>
            <a:r>
              <a:rPr lang="en-US" sz="2800" dirty="0" smtClean="0">
                <a:solidFill>
                  <a:srgbClr val="D11242"/>
                </a:solidFill>
              </a:rPr>
              <a:t/>
            </a:r>
            <a:br>
              <a:rPr lang="en-US" sz="2800" dirty="0" smtClean="0">
                <a:solidFill>
                  <a:srgbClr val="D11242"/>
                </a:solidFill>
              </a:rPr>
            </a:br>
            <a:endParaRPr lang="en-US" sz="2400" dirty="0">
              <a:solidFill>
                <a:srgbClr val="0070C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_x0020_0" descr="project.jpg"/>
          <p:cNvPicPr>
            <a:picLocks noChangeAspect="1" noChangeArrowheads="1"/>
          </p:cNvPicPr>
          <p:nvPr/>
        </p:nvPicPr>
        <p:blipFill>
          <a:blip r:embed="rId3" cstate="print"/>
          <a:srcRect/>
          <a:stretch>
            <a:fillRect/>
          </a:stretch>
        </p:blipFill>
        <p:spPr bwMode="auto">
          <a:xfrm>
            <a:off x="381000" y="762000"/>
            <a:ext cx="8374063" cy="5549900"/>
          </a:xfrm>
          <a:prstGeom prst="rect">
            <a:avLst/>
          </a:prstGeom>
          <a:noFill/>
          <a:ln w="9525">
            <a:noFill/>
            <a:miter lim="800000"/>
            <a:headEnd/>
            <a:tailEnd/>
          </a:ln>
        </p:spPr>
      </p:pic>
      <p:sp>
        <p:nvSpPr>
          <p:cNvPr id="23557" name="Content Placeholder 2"/>
          <p:cNvSpPr>
            <a:spLocks noGrp="1"/>
          </p:cNvSpPr>
          <p:nvPr>
            <p:ph idx="1"/>
          </p:nvPr>
        </p:nvSpPr>
        <p:spPr>
          <a:xfrm>
            <a:off x="457200" y="1539875"/>
            <a:ext cx="8229600" cy="4781550"/>
          </a:xfrm>
        </p:spPr>
        <p:txBody>
          <a:bodyPr/>
          <a:lstStyle/>
          <a:p>
            <a:endParaRPr lang="en-US" smtClean="0"/>
          </a:p>
          <a:p>
            <a:endParaRPr lang="en-US" smtClean="0"/>
          </a:p>
        </p:txBody>
      </p:sp>
      <p:sp>
        <p:nvSpPr>
          <p:cNvPr id="11" name="Rectangle 10"/>
          <p:cNvSpPr/>
          <p:nvPr/>
        </p:nvSpPr>
        <p:spPr>
          <a:xfrm>
            <a:off x="533400" y="31242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schemeClr val="tx1">
                    <a:lumMod val="75000"/>
                    <a:lumOff val="25000"/>
                  </a:schemeClr>
                </a:solidFill>
              </a:rPr>
              <a:t>What </a:t>
            </a:r>
            <a:r>
              <a:rPr lang="en-US" sz="1000" b="1" dirty="0" smtClean="0">
                <a:solidFill>
                  <a:schemeClr val="tx1">
                    <a:lumMod val="75000"/>
                    <a:lumOff val="25000"/>
                  </a:schemeClr>
                </a:solidFill>
              </a:rPr>
              <a:t>they </a:t>
            </a:r>
            <a:r>
              <a:rPr lang="en-US" sz="1000" b="1" dirty="0">
                <a:solidFill>
                  <a:schemeClr val="tx1">
                    <a:lumMod val="75000"/>
                    <a:lumOff val="25000"/>
                  </a:schemeClr>
                </a:solidFill>
              </a:rPr>
              <a:t>had</a:t>
            </a:r>
          </a:p>
        </p:txBody>
      </p:sp>
      <p:sp>
        <p:nvSpPr>
          <p:cNvPr id="12" name="Rectangle 11"/>
          <p:cNvSpPr/>
          <p:nvPr/>
        </p:nvSpPr>
        <p:spPr>
          <a:xfrm>
            <a:off x="2209800" y="31242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schemeClr val="tx1">
                    <a:lumMod val="75000"/>
                    <a:lumOff val="25000"/>
                  </a:schemeClr>
                </a:solidFill>
              </a:rPr>
              <a:t>How it performed</a:t>
            </a:r>
          </a:p>
        </p:txBody>
      </p:sp>
      <p:sp>
        <p:nvSpPr>
          <p:cNvPr id="13" name="Rectangle 12"/>
          <p:cNvSpPr/>
          <p:nvPr/>
        </p:nvSpPr>
        <p:spPr>
          <a:xfrm>
            <a:off x="3822700" y="3124200"/>
            <a:ext cx="1509713" cy="33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smtClean="0">
                <a:solidFill>
                  <a:schemeClr val="tx1">
                    <a:lumMod val="75000"/>
                    <a:lumOff val="25000"/>
                  </a:schemeClr>
                </a:solidFill>
              </a:rPr>
              <a:t>Their </a:t>
            </a:r>
            <a:r>
              <a:rPr lang="en-US" sz="1000" b="1" dirty="0">
                <a:solidFill>
                  <a:schemeClr val="tx1">
                    <a:lumMod val="75000"/>
                    <a:lumOff val="25000"/>
                  </a:schemeClr>
                </a:solidFill>
              </a:rPr>
              <a:t>description of the fix</a:t>
            </a:r>
            <a:endParaRPr lang="en-US" sz="800" b="1" dirty="0">
              <a:solidFill>
                <a:schemeClr val="tx1">
                  <a:lumMod val="75000"/>
                  <a:lumOff val="25000"/>
                </a:schemeClr>
              </a:solidFill>
            </a:endParaRPr>
          </a:p>
        </p:txBody>
      </p:sp>
      <p:sp>
        <p:nvSpPr>
          <p:cNvPr id="14" name="Rectangle 13"/>
          <p:cNvSpPr/>
          <p:nvPr/>
        </p:nvSpPr>
        <p:spPr>
          <a:xfrm>
            <a:off x="5486400" y="31242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schemeClr val="tx1">
                    <a:lumMod val="75000"/>
                    <a:lumOff val="25000"/>
                  </a:schemeClr>
                </a:solidFill>
              </a:rPr>
              <a:t>What </a:t>
            </a:r>
            <a:r>
              <a:rPr lang="en-US" sz="1000" b="1" dirty="0" smtClean="0">
                <a:solidFill>
                  <a:schemeClr val="tx1">
                    <a:lumMod val="75000"/>
                    <a:lumOff val="25000"/>
                  </a:schemeClr>
                </a:solidFill>
              </a:rPr>
              <a:t>we </a:t>
            </a:r>
            <a:r>
              <a:rPr lang="en-US" sz="1000" b="1" dirty="0">
                <a:solidFill>
                  <a:schemeClr val="tx1">
                    <a:lumMod val="75000"/>
                    <a:lumOff val="25000"/>
                  </a:schemeClr>
                </a:solidFill>
              </a:rPr>
              <a:t>heard</a:t>
            </a:r>
          </a:p>
        </p:txBody>
      </p:sp>
      <p:sp>
        <p:nvSpPr>
          <p:cNvPr id="15" name="Rectangle 14"/>
          <p:cNvSpPr/>
          <p:nvPr/>
        </p:nvSpPr>
        <p:spPr>
          <a:xfrm>
            <a:off x="7162800" y="31242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schemeClr val="tx1">
                    <a:lumMod val="75000"/>
                    <a:lumOff val="25000"/>
                  </a:schemeClr>
                </a:solidFill>
              </a:rPr>
              <a:t>What the </a:t>
            </a:r>
            <a:r>
              <a:rPr lang="en-US" sz="1000" b="1" dirty="0" smtClean="0">
                <a:solidFill>
                  <a:schemeClr val="tx1">
                    <a:lumMod val="75000"/>
                    <a:lumOff val="25000"/>
                  </a:schemeClr>
                </a:solidFill>
              </a:rPr>
              <a:t>design firm </a:t>
            </a:r>
            <a:r>
              <a:rPr lang="en-US" sz="1000" b="1" dirty="0">
                <a:solidFill>
                  <a:schemeClr val="tx1">
                    <a:lumMod val="75000"/>
                    <a:lumOff val="25000"/>
                  </a:schemeClr>
                </a:solidFill>
              </a:rPr>
              <a:t>designed</a:t>
            </a:r>
          </a:p>
        </p:txBody>
      </p:sp>
      <p:sp>
        <p:nvSpPr>
          <p:cNvPr id="16" name="Rectangle 15"/>
          <p:cNvSpPr/>
          <p:nvPr/>
        </p:nvSpPr>
        <p:spPr>
          <a:xfrm>
            <a:off x="533400" y="58674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smtClean="0">
                <a:solidFill>
                  <a:schemeClr val="tx1">
                    <a:lumMod val="75000"/>
                    <a:lumOff val="25000"/>
                  </a:schemeClr>
                </a:solidFill>
              </a:rPr>
              <a:t>The </a:t>
            </a:r>
            <a:r>
              <a:rPr lang="en-US" sz="1000" b="1" dirty="0">
                <a:solidFill>
                  <a:schemeClr val="tx1">
                    <a:lumMod val="75000"/>
                    <a:lumOff val="25000"/>
                  </a:schemeClr>
                </a:solidFill>
              </a:rPr>
              <a:t>budget</a:t>
            </a:r>
          </a:p>
        </p:txBody>
      </p:sp>
      <p:sp>
        <p:nvSpPr>
          <p:cNvPr id="17" name="Rectangle 16"/>
          <p:cNvSpPr/>
          <p:nvPr/>
        </p:nvSpPr>
        <p:spPr>
          <a:xfrm>
            <a:off x="2209800" y="58674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smtClean="0">
                <a:solidFill>
                  <a:schemeClr val="tx1">
                    <a:lumMod val="75000"/>
                    <a:lumOff val="25000"/>
                  </a:schemeClr>
                </a:solidFill>
              </a:rPr>
              <a:t>The agreed upon solution</a:t>
            </a:r>
            <a:endParaRPr lang="en-US" sz="1000" b="1" dirty="0">
              <a:solidFill>
                <a:schemeClr val="tx1">
                  <a:lumMod val="75000"/>
                  <a:lumOff val="25000"/>
                </a:schemeClr>
              </a:solidFill>
            </a:endParaRPr>
          </a:p>
        </p:txBody>
      </p:sp>
      <p:sp>
        <p:nvSpPr>
          <p:cNvPr id="18" name="Rectangle 17"/>
          <p:cNvSpPr/>
          <p:nvPr/>
        </p:nvSpPr>
        <p:spPr>
          <a:xfrm>
            <a:off x="3810000" y="58674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smtClean="0">
                <a:solidFill>
                  <a:schemeClr val="tx1">
                    <a:lumMod val="75000"/>
                    <a:lumOff val="25000"/>
                  </a:schemeClr>
                </a:solidFill>
              </a:rPr>
              <a:t>The expectations </a:t>
            </a:r>
            <a:endParaRPr lang="en-US" sz="1000" b="1" dirty="0">
              <a:solidFill>
                <a:schemeClr val="tx1">
                  <a:lumMod val="75000"/>
                  <a:lumOff val="25000"/>
                </a:schemeClr>
              </a:solidFill>
            </a:endParaRPr>
          </a:p>
        </p:txBody>
      </p:sp>
      <p:sp>
        <p:nvSpPr>
          <p:cNvPr id="19" name="Rectangle 18"/>
          <p:cNvSpPr/>
          <p:nvPr/>
        </p:nvSpPr>
        <p:spPr>
          <a:xfrm>
            <a:off x="5486400" y="58674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schemeClr val="tx1">
                    <a:lumMod val="75000"/>
                    <a:lumOff val="25000"/>
                  </a:schemeClr>
                </a:solidFill>
              </a:rPr>
              <a:t>What </a:t>
            </a:r>
            <a:r>
              <a:rPr lang="en-US" sz="1000" b="1" dirty="0" smtClean="0">
                <a:solidFill>
                  <a:schemeClr val="tx1">
                    <a:lumMod val="75000"/>
                    <a:lumOff val="25000"/>
                  </a:schemeClr>
                </a:solidFill>
              </a:rPr>
              <a:t>they </a:t>
            </a:r>
            <a:r>
              <a:rPr lang="en-US" sz="1000" b="1" dirty="0">
                <a:solidFill>
                  <a:schemeClr val="tx1">
                    <a:lumMod val="75000"/>
                    <a:lumOff val="25000"/>
                  </a:schemeClr>
                </a:solidFill>
              </a:rPr>
              <a:t>got</a:t>
            </a:r>
          </a:p>
        </p:txBody>
      </p:sp>
      <p:sp>
        <p:nvSpPr>
          <p:cNvPr id="20" name="Rectangle 19"/>
          <p:cNvSpPr/>
          <p:nvPr/>
        </p:nvSpPr>
        <p:spPr>
          <a:xfrm>
            <a:off x="7162800" y="58674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schemeClr val="tx1">
                    <a:lumMod val="75000"/>
                    <a:lumOff val="25000"/>
                  </a:schemeClr>
                </a:solidFill>
              </a:rPr>
              <a:t>What </a:t>
            </a:r>
            <a:r>
              <a:rPr lang="en-US" sz="1000" b="1" dirty="0" smtClean="0">
                <a:solidFill>
                  <a:schemeClr val="tx1">
                    <a:lumMod val="75000"/>
                    <a:lumOff val="25000"/>
                  </a:schemeClr>
                </a:solidFill>
              </a:rPr>
              <a:t>they really </a:t>
            </a:r>
            <a:r>
              <a:rPr lang="en-US" sz="1000" b="1" dirty="0">
                <a:solidFill>
                  <a:schemeClr val="tx1">
                    <a:lumMod val="75000"/>
                    <a:lumOff val="25000"/>
                  </a:schemeClr>
                </a:solidFill>
              </a:rPr>
              <a:t>wanted</a:t>
            </a:r>
          </a:p>
        </p:txBody>
      </p:sp>
      <p:sp>
        <p:nvSpPr>
          <p:cNvPr id="21" name="Content Placeholder 2"/>
          <p:cNvSpPr txBox="1">
            <a:spLocks/>
          </p:cNvSpPr>
          <p:nvPr/>
        </p:nvSpPr>
        <p:spPr bwMode="auto">
          <a:xfrm>
            <a:off x="609600" y="1692275"/>
            <a:ext cx="8229600" cy="4781550"/>
          </a:xfrm>
          <a:prstGeom prst="rect">
            <a:avLst/>
          </a:prstGeom>
          <a:noFill/>
          <a:ln w="9525">
            <a:noFill/>
            <a:miter lim="800000"/>
            <a:headEnd/>
            <a:tailEnd/>
          </a:ln>
        </p:spPr>
        <p:txBody>
          <a:bodyPr/>
          <a:lstStyle/>
          <a:p>
            <a:pPr marL="342900" indent="-342900">
              <a:spcBef>
                <a:spcPct val="20000"/>
              </a:spcBef>
              <a:buFontTx/>
              <a:buChar char="•"/>
              <a:defRPr/>
            </a:pPr>
            <a:endParaRPr lang="en-US" sz="3200" kern="0" baseline="0">
              <a:latin typeface="+mn-lt"/>
              <a:ea typeface="+mn-ea"/>
            </a:endParaRPr>
          </a:p>
          <a:p>
            <a:pPr marL="342900" indent="-342900">
              <a:spcBef>
                <a:spcPct val="20000"/>
              </a:spcBef>
              <a:buFontTx/>
              <a:buChar char="•"/>
              <a:defRPr/>
            </a:pPr>
            <a:endParaRPr lang="en-US" sz="3200" kern="0" baseline="0" dirty="0">
              <a:latin typeface="+mn-lt"/>
              <a:ea typeface="+mn-ea"/>
            </a:endParaRPr>
          </a:p>
        </p:txBody>
      </p:sp>
      <p:sp>
        <p:nvSpPr>
          <p:cNvPr id="23569" name="Title 1"/>
          <p:cNvSpPr>
            <a:spLocks noGrp="1"/>
          </p:cNvSpPr>
          <p:nvPr>
            <p:ph type="title"/>
          </p:nvPr>
        </p:nvSpPr>
        <p:spPr>
          <a:xfrm>
            <a:off x="381000" y="152400"/>
            <a:ext cx="8229600" cy="685800"/>
          </a:xfrm>
        </p:spPr>
        <p:txBody>
          <a:bodyPr/>
          <a:lstStyle/>
          <a:p>
            <a:pPr algn="l"/>
            <a:r>
              <a:rPr lang="en-US" sz="2400" dirty="0" smtClean="0">
                <a:latin typeface="Trebuchet MS" pitchFamily="34" charset="0"/>
              </a:rPr>
              <a:t>“What the department </a:t>
            </a:r>
            <a:r>
              <a:rPr lang="en-US" sz="2400" dirty="0" smtClean="0"/>
              <a:t>w</a:t>
            </a:r>
            <a:r>
              <a:rPr lang="en-US" sz="2400" dirty="0" smtClean="0">
                <a:latin typeface="Trebuchet MS" pitchFamily="34" charset="0"/>
              </a:rPr>
              <a:t>anted”</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0" name="Picture 4" descr="http://sfreporter.com/santafe/imgs/media.images/10258/editorial-do-it.widea.jpg"/>
          <p:cNvPicPr>
            <a:picLocks noChangeAspect="1" noChangeArrowheads="1"/>
          </p:cNvPicPr>
          <p:nvPr/>
        </p:nvPicPr>
        <p:blipFill>
          <a:blip r:embed="rId3" cstate="print"/>
          <a:srcRect/>
          <a:stretch>
            <a:fillRect/>
          </a:stretch>
        </p:blipFill>
        <p:spPr bwMode="auto">
          <a:xfrm>
            <a:off x="3962400" y="2514600"/>
            <a:ext cx="4866773" cy="3648075"/>
          </a:xfrm>
          <a:prstGeom prst="rect">
            <a:avLst/>
          </a:prstGeom>
          <a:noFill/>
        </p:spPr>
      </p:pic>
      <p:sp>
        <p:nvSpPr>
          <p:cNvPr id="2" name="Title 1"/>
          <p:cNvSpPr>
            <a:spLocks noGrp="1"/>
          </p:cNvSpPr>
          <p:nvPr>
            <p:ph type="title"/>
          </p:nvPr>
        </p:nvSpPr>
        <p:spPr>
          <a:xfrm>
            <a:off x="453339" y="232012"/>
            <a:ext cx="7621587" cy="1060450"/>
          </a:xfrm>
        </p:spPr>
        <p:txBody>
          <a:bodyPr/>
          <a:lstStyle/>
          <a:p>
            <a:r>
              <a:rPr lang="en-US" sz="2800" dirty="0" smtClean="0"/>
              <a:t>Clarify</a:t>
            </a:r>
            <a:endParaRPr lang="en-US" sz="2800" dirty="0">
              <a:latin typeface="Trebuchet MS" pitchFamily="34" charset="0"/>
            </a:endParaRPr>
          </a:p>
        </p:txBody>
      </p:sp>
      <p:pic>
        <p:nvPicPr>
          <p:cNvPr id="4" name="Picture 2" descr="https://www.ifmaatlanta.org/wp-content/themes/ifma/images/ifma-atlanta-logo.png"/>
          <p:cNvPicPr>
            <a:picLocks noChangeAspect="1" noChangeArrowheads="1"/>
          </p:cNvPicPr>
          <p:nvPr/>
        </p:nvPicPr>
        <p:blipFill>
          <a:blip r:embed="rId4" cstate="print"/>
          <a:srcRect/>
          <a:stretch>
            <a:fillRect/>
          </a:stretch>
        </p:blipFill>
        <p:spPr bwMode="auto">
          <a:xfrm>
            <a:off x="7467600" y="304800"/>
            <a:ext cx="1238250" cy="1143001"/>
          </a:xfrm>
          <a:prstGeom prst="rect">
            <a:avLst/>
          </a:prstGeom>
          <a:noFill/>
        </p:spPr>
      </p:pic>
      <p:pic>
        <p:nvPicPr>
          <p:cNvPr id="14338" name="Picture 2" descr="http://seanheritage.com/wp-content/uploads/2013/04/how.jpg"/>
          <p:cNvPicPr>
            <a:picLocks noChangeAspect="1" noChangeArrowheads="1"/>
          </p:cNvPicPr>
          <p:nvPr/>
        </p:nvPicPr>
        <p:blipFill>
          <a:blip r:embed="rId5" cstate="print"/>
          <a:srcRect/>
          <a:stretch>
            <a:fillRect/>
          </a:stretch>
        </p:blipFill>
        <p:spPr bwMode="auto">
          <a:xfrm>
            <a:off x="762000" y="1600200"/>
            <a:ext cx="3305175" cy="252412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3339" y="232012"/>
            <a:ext cx="7621587" cy="1060450"/>
          </a:xfrm>
        </p:spPr>
        <p:txBody>
          <a:bodyPr/>
          <a:lstStyle/>
          <a:p>
            <a:r>
              <a:rPr lang="en-US" sz="2800" dirty="0" smtClean="0"/>
              <a:t>Get Clear and Get Results</a:t>
            </a:r>
            <a:endParaRPr lang="en-US" sz="2800" dirty="0">
              <a:latin typeface="Trebuchet MS" pitchFamily="34" charset="0"/>
            </a:endParaRPr>
          </a:p>
        </p:txBody>
      </p:sp>
      <p:sp>
        <p:nvSpPr>
          <p:cNvPr id="4" name="Rectangle 3"/>
          <p:cNvSpPr/>
          <p:nvPr/>
        </p:nvSpPr>
        <p:spPr>
          <a:xfrm>
            <a:off x="304800" y="1524000"/>
            <a:ext cx="8686800" cy="3785652"/>
          </a:xfrm>
          <a:prstGeom prst="rect">
            <a:avLst/>
          </a:prstGeom>
        </p:spPr>
        <p:txBody>
          <a:bodyPr wrap="square">
            <a:spAutoFit/>
          </a:bodyPr>
          <a:lstStyle/>
          <a:p>
            <a:r>
              <a:rPr lang="en-US" sz="2000" u="sng" dirty="0" smtClean="0">
                <a:latin typeface="Trebuchet MS" pitchFamily="34" charset="0"/>
              </a:rPr>
              <a:t>Learning Objectives Reviewed</a:t>
            </a:r>
          </a:p>
          <a:p>
            <a:endParaRPr lang="en-US" sz="2000" dirty="0" smtClean="0">
              <a:latin typeface="Trebuchet MS" pitchFamily="34" charset="0"/>
            </a:endParaRPr>
          </a:p>
          <a:p>
            <a:pPr marL="457200" indent="-457200">
              <a:buFont typeface="+mj-lt"/>
              <a:buAutoNum type="arabicPeriod"/>
            </a:pPr>
            <a:r>
              <a:rPr lang="en-US" sz="2000" dirty="0" smtClean="0">
                <a:latin typeface="Trebuchet MS" pitchFamily="34" charset="0"/>
              </a:rPr>
              <a:t>What are some of the common barriers to effective communication?</a:t>
            </a:r>
          </a:p>
          <a:p>
            <a:pPr marL="457200" indent="-457200">
              <a:buFont typeface="+mj-lt"/>
              <a:buAutoNum type="arabicPeriod"/>
            </a:pPr>
            <a:endParaRPr lang="en-US" sz="2000" dirty="0" smtClean="0">
              <a:latin typeface="Trebuchet MS" pitchFamily="34" charset="0"/>
            </a:endParaRPr>
          </a:p>
          <a:p>
            <a:pPr marL="457200" indent="-457200">
              <a:buFont typeface="+mj-lt"/>
              <a:buAutoNum type="arabicPeriod"/>
            </a:pPr>
            <a:r>
              <a:rPr lang="en-US" sz="2000" dirty="0" smtClean="0">
                <a:latin typeface="Trebuchet MS" pitchFamily="34" charset="0"/>
              </a:rPr>
              <a:t>Can someone from the audience articulate the “The Expert’s Curse”?</a:t>
            </a:r>
          </a:p>
          <a:p>
            <a:pPr marL="457200" indent="-457200">
              <a:buFont typeface="+mj-lt"/>
              <a:buAutoNum type="arabicPeriod"/>
            </a:pPr>
            <a:endParaRPr lang="en-US" sz="2000" dirty="0" smtClean="0">
              <a:latin typeface="Trebuchet MS" pitchFamily="34" charset="0"/>
            </a:endParaRPr>
          </a:p>
          <a:p>
            <a:pPr marL="457200" indent="-457200">
              <a:buFont typeface="+mj-lt"/>
              <a:buAutoNum type="arabicPeriod"/>
            </a:pPr>
            <a:r>
              <a:rPr lang="en-US" sz="2000" dirty="0" smtClean="0">
                <a:latin typeface="Trebuchet MS" pitchFamily="34" charset="0"/>
              </a:rPr>
              <a:t>What does "the Expert's Curse" do to our ability to communicate</a:t>
            </a:r>
          </a:p>
          <a:p>
            <a:pPr marL="457200" indent="-457200">
              <a:buFont typeface="+mj-lt"/>
              <a:buAutoNum type="arabicPeriod"/>
            </a:pPr>
            <a:endParaRPr lang="en-US" sz="2000" dirty="0" smtClean="0">
              <a:latin typeface="Trebuchet MS" pitchFamily="34" charset="0"/>
            </a:endParaRPr>
          </a:p>
          <a:p>
            <a:pPr marL="457200" indent="-457200">
              <a:buFont typeface="+mj-lt"/>
              <a:buAutoNum type="arabicPeriod"/>
            </a:pPr>
            <a:r>
              <a:rPr lang="en-US" sz="2000" dirty="0" smtClean="0">
                <a:latin typeface="Trebuchet MS" pitchFamily="34" charset="0"/>
              </a:rPr>
              <a:t>What is the simple technique that can be used to add clarity to conversations?</a:t>
            </a:r>
          </a:p>
          <a:p>
            <a:pPr marL="457200" indent="-457200">
              <a:buFont typeface="+mj-lt"/>
              <a:buAutoNum type="arabicPeriod"/>
            </a:pPr>
            <a:endParaRPr lang="en-US" sz="2000" dirty="0" smtClean="0">
              <a:latin typeface="Trebuchet MS" pitchFamily="34" charset="0"/>
            </a:endParaRPr>
          </a:p>
          <a:p>
            <a:pPr marL="457200" indent="-457200">
              <a:buFont typeface="+mj-lt"/>
              <a:buAutoNum type="arabicPeriod"/>
            </a:pPr>
            <a:r>
              <a:rPr lang="en-US" sz="2000" dirty="0" smtClean="0">
                <a:latin typeface="Trebuchet MS" pitchFamily="34" charset="0"/>
              </a:rPr>
              <a:t>How did we practice this technique for real-world application?</a:t>
            </a:r>
            <a:endParaRPr lang="en-US" sz="2000" dirty="0">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3339" y="232012"/>
            <a:ext cx="7621587" cy="1060450"/>
          </a:xfrm>
        </p:spPr>
        <p:txBody>
          <a:bodyPr/>
          <a:lstStyle/>
          <a:p>
            <a:r>
              <a:rPr lang="en-US" sz="2800" dirty="0" smtClean="0"/>
              <a:t>Get Clear and Get Results</a:t>
            </a:r>
            <a:endParaRPr lang="en-US" sz="2800" dirty="0">
              <a:latin typeface="Trebuchet MS" pitchFamily="34" charset="0"/>
            </a:endParaRPr>
          </a:p>
        </p:txBody>
      </p:sp>
      <p:sp>
        <p:nvSpPr>
          <p:cNvPr id="2049" name="Rectangle 1"/>
          <p:cNvSpPr>
            <a:spLocks noChangeArrowheads="1"/>
          </p:cNvSpPr>
          <p:nvPr/>
        </p:nvSpPr>
        <p:spPr bwMode="auto">
          <a:xfrm>
            <a:off x="381000" y="1488759"/>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Quiz Questions:</a:t>
            </a:r>
            <a:endParaRPr kumimoji="0" lang="en-US" sz="1600" b="1"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1. </a:t>
            </a:r>
            <a:r>
              <a:rPr kumimoji="0" lang="en-US" sz="1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When communication breaks down it is commonly due to: </a:t>
            </a:r>
            <a:endParaRPr kumimoji="0" lang="en-US" sz="1600" i="0" u="none" strike="noStrike" cap="none" normalizeH="0" baseline="0" dirty="0" smtClean="0">
              <a:ln>
                <a:noFill/>
              </a:ln>
              <a:solidFill>
                <a:schemeClr val="tx1"/>
              </a:solidFill>
              <a:effectLst/>
              <a:latin typeface="Trebuchet MS" pitchFamily="34" charset="0"/>
              <a:cs typeface="Arial" pitchFamily="34" charset="0"/>
            </a:endParaRPr>
          </a:p>
          <a:p>
            <a:pPr lvl="1"/>
            <a:r>
              <a:rPr kumimoji="0" lang="en-US" sz="1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No one is listening</a:t>
            </a:r>
            <a:endParaRPr kumimoji="0" lang="en-US" sz="1600" i="0" u="none" strike="noStrike" cap="none" normalizeH="0" baseline="0" dirty="0" smtClean="0">
              <a:ln>
                <a:noFill/>
              </a:ln>
              <a:solidFill>
                <a:schemeClr val="tx1"/>
              </a:solidFill>
              <a:effectLst/>
              <a:latin typeface="Trebuchet MS" pitchFamily="34" charset="0"/>
              <a:cs typeface="Arial" pitchFamily="34" charset="0"/>
            </a:endParaRPr>
          </a:p>
          <a:p>
            <a:pPr lvl="1"/>
            <a:r>
              <a:rPr kumimoji="0" lang="en-US" sz="1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We have different meanings for the same words</a:t>
            </a:r>
            <a:endParaRPr kumimoji="0" lang="en-US" sz="1600" i="0" u="none" strike="noStrike" cap="none" normalizeH="0" baseline="0" dirty="0" smtClean="0">
              <a:ln>
                <a:noFill/>
              </a:ln>
              <a:solidFill>
                <a:schemeClr val="tx1"/>
              </a:solidFill>
              <a:effectLst/>
              <a:latin typeface="Trebuchet MS" pitchFamily="34" charset="0"/>
              <a:cs typeface="Arial" pitchFamily="34" charset="0"/>
            </a:endParaRPr>
          </a:p>
          <a:p>
            <a:pPr lvl="1"/>
            <a:r>
              <a:rPr kumimoji="0" lang="en-US" sz="1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Language barriers in our diverse world</a:t>
            </a:r>
            <a:endParaRPr kumimoji="0" lang="en-US" sz="1600" i="0" u="none" strike="noStrike" cap="none" normalizeH="0" baseline="0" dirty="0" smtClean="0">
              <a:ln>
                <a:noFill/>
              </a:ln>
              <a:solidFill>
                <a:schemeClr val="tx1"/>
              </a:solidFill>
              <a:effectLst/>
              <a:latin typeface="Trebuchet MS" pitchFamily="34" charset="0"/>
              <a:cs typeface="Arial" pitchFamily="34" charset="0"/>
            </a:endParaRPr>
          </a:p>
          <a:p>
            <a:pPr lvl="1"/>
            <a:r>
              <a:rPr kumimoji="0" lang="en-US" sz="1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Gender differences in how we hear and speak</a:t>
            </a:r>
          </a:p>
          <a:p>
            <a:pPr lvl="1"/>
            <a:endParaRPr kumimoji="0" lang="en-US" sz="160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2. Finish this sentence: “Definitions are found in dictionaries, _______ are found in people”</a:t>
            </a:r>
          </a:p>
          <a:p>
            <a:pPr marL="0" marR="0" lvl="0" indent="0" algn="l" defTabSz="914400" rtl="0" eaLnBrk="0" fontAlgn="base" latinLnBrk="0" hangingPunct="0">
              <a:lnSpc>
                <a:spcPct val="100000"/>
              </a:lnSpc>
              <a:spcBef>
                <a:spcPct val="0"/>
              </a:spcBef>
              <a:spcAft>
                <a:spcPct val="0"/>
              </a:spcAft>
              <a:buClrTx/>
              <a:buSzTx/>
              <a:tabLst/>
            </a:pPr>
            <a:endParaRPr kumimoji="0" lang="en-US" sz="160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3. “The Expert’s Curse” means:</a:t>
            </a:r>
            <a:endParaRPr kumimoji="0" lang="en-US" sz="1600" i="0" u="none" strike="noStrike" cap="none" normalizeH="0" baseline="0" dirty="0" smtClean="0">
              <a:ln>
                <a:noFill/>
              </a:ln>
              <a:solidFill>
                <a:schemeClr val="tx1"/>
              </a:solidFill>
              <a:effectLst/>
              <a:latin typeface="Trebuchet MS" pitchFamily="34" charset="0"/>
              <a:cs typeface="Arial" pitchFamily="34" charset="0"/>
            </a:endParaRPr>
          </a:p>
          <a:p>
            <a:pPr lvl="1"/>
            <a:r>
              <a:rPr kumimoji="0" lang="en-US" sz="1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You make mistakes when you’re an expert</a:t>
            </a:r>
            <a:endParaRPr kumimoji="0" lang="en-US" sz="1600" i="0" u="none" strike="noStrike" cap="none" normalizeH="0" baseline="0" dirty="0" smtClean="0">
              <a:ln>
                <a:noFill/>
              </a:ln>
              <a:solidFill>
                <a:schemeClr val="tx1"/>
              </a:solidFill>
              <a:effectLst/>
              <a:latin typeface="Trebuchet MS" pitchFamily="34" charset="0"/>
              <a:cs typeface="Arial" pitchFamily="34" charset="0"/>
            </a:endParaRPr>
          </a:p>
          <a:p>
            <a:pPr lvl="1"/>
            <a:r>
              <a:rPr kumimoji="0" lang="en-US" sz="1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Experts have a hard time communicating</a:t>
            </a:r>
            <a:endParaRPr kumimoji="0" lang="en-US" sz="1600" i="0" u="none" strike="noStrike" cap="none" normalizeH="0" baseline="0" dirty="0" smtClean="0">
              <a:ln>
                <a:noFill/>
              </a:ln>
              <a:solidFill>
                <a:schemeClr val="tx1"/>
              </a:solidFill>
              <a:effectLst/>
              <a:latin typeface="Trebuchet MS" pitchFamily="34" charset="0"/>
              <a:cs typeface="Arial" pitchFamily="34" charset="0"/>
            </a:endParaRPr>
          </a:p>
          <a:p>
            <a:pPr lvl="1"/>
            <a:r>
              <a:rPr kumimoji="0" lang="en-US" sz="1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The more you know about a topic, the more you think everyone else knows the same</a:t>
            </a:r>
            <a:endParaRPr kumimoji="0" lang="en-US" sz="1600" i="0" u="none" strike="noStrike" cap="none" normalizeH="0" baseline="0" dirty="0" smtClean="0">
              <a:ln>
                <a:noFill/>
              </a:ln>
              <a:solidFill>
                <a:schemeClr val="tx1"/>
              </a:solidFill>
              <a:effectLst/>
              <a:latin typeface="Trebuchet MS" pitchFamily="34" charset="0"/>
              <a:cs typeface="Arial" pitchFamily="34" charset="0"/>
            </a:endParaRPr>
          </a:p>
          <a:p>
            <a:pPr lvl="1"/>
            <a:r>
              <a:rPr kumimoji="0" lang="en-US" sz="1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Even though you understand topics well, you have a hard time explaining them</a:t>
            </a:r>
          </a:p>
          <a:p>
            <a:pPr lvl="1"/>
            <a:endParaRPr kumimoji="0" lang="en-US" sz="160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4. To answer a question with a question, the formula includes a “__________ statement”</a:t>
            </a:r>
          </a:p>
          <a:p>
            <a:pPr marL="0" marR="0" lvl="0" indent="0" algn="l" defTabSz="914400" rtl="0" eaLnBrk="0" fontAlgn="base" latinLnBrk="0" hangingPunct="0">
              <a:lnSpc>
                <a:spcPct val="100000"/>
              </a:lnSpc>
              <a:spcBef>
                <a:spcPct val="0"/>
              </a:spcBef>
              <a:spcAft>
                <a:spcPct val="0"/>
              </a:spcAft>
              <a:buClrTx/>
              <a:buSzTx/>
              <a:tabLst/>
            </a:pPr>
            <a:endParaRPr kumimoji="0" lang="en-US" sz="160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5. True or False:  The word “Trust” means virtually the same thing to everyone</a:t>
            </a:r>
            <a:endParaRPr kumimoji="0" lang="en-US" sz="160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
                                            <p:txEl>
                                              <p:pRg st="1" end="1"/>
                                            </p:txEl>
                                          </p:spTgt>
                                        </p:tgtEl>
                                        <p:attrNameLst>
                                          <p:attrName>style.visibility</p:attrName>
                                        </p:attrNameLst>
                                      </p:cBhvr>
                                      <p:to>
                                        <p:strVal val="visible"/>
                                      </p:to>
                                    </p:set>
                                    <p:animEffect transition="in" filter="fade">
                                      <p:cBhvr>
                                        <p:cTn id="7" dur="500"/>
                                        <p:tgtEl>
                                          <p:spTgt spid="204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9">
                                            <p:txEl>
                                              <p:pRg st="2" end="2"/>
                                            </p:txEl>
                                          </p:spTgt>
                                        </p:tgtEl>
                                        <p:attrNameLst>
                                          <p:attrName>style.visibility</p:attrName>
                                        </p:attrNameLst>
                                      </p:cBhvr>
                                      <p:to>
                                        <p:strVal val="visible"/>
                                      </p:to>
                                    </p:set>
                                    <p:animEffect transition="in" filter="fade">
                                      <p:cBhvr>
                                        <p:cTn id="10" dur="500"/>
                                        <p:tgtEl>
                                          <p:spTgt spid="204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49">
                                            <p:txEl>
                                              <p:pRg st="3" end="3"/>
                                            </p:txEl>
                                          </p:spTgt>
                                        </p:tgtEl>
                                        <p:attrNameLst>
                                          <p:attrName>style.visibility</p:attrName>
                                        </p:attrNameLst>
                                      </p:cBhvr>
                                      <p:to>
                                        <p:strVal val="visible"/>
                                      </p:to>
                                    </p:set>
                                    <p:animEffect transition="in" filter="fade">
                                      <p:cBhvr>
                                        <p:cTn id="13" dur="500"/>
                                        <p:tgtEl>
                                          <p:spTgt spid="204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49">
                                            <p:txEl>
                                              <p:pRg st="4" end="4"/>
                                            </p:txEl>
                                          </p:spTgt>
                                        </p:tgtEl>
                                        <p:attrNameLst>
                                          <p:attrName>style.visibility</p:attrName>
                                        </p:attrNameLst>
                                      </p:cBhvr>
                                      <p:to>
                                        <p:strVal val="visible"/>
                                      </p:to>
                                    </p:set>
                                    <p:animEffect transition="in" filter="fade">
                                      <p:cBhvr>
                                        <p:cTn id="16" dur="500"/>
                                        <p:tgtEl>
                                          <p:spTgt spid="204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49">
                                            <p:txEl>
                                              <p:pRg st="5" end="5"/>
                                            </p:txEl>
                                          </p:spTgt>
                                        </p:tgtEl>
                                        <p:attrNameLst>
                                          <p:attrName>style.visibility</p:attrName>
                                        </p:attrNameLst>
                                      </p:cBhvr>
                                      <p:to>
                                        <p:strVal val="visible"/>
                                      </p:to>
                                    </p:set>
                                    <p:animEffect transition="in" filter="fade">
                                      <p:cBhvr>
                                        <p:cTn id="19" dur="500"/>
                                        <p:tgtEl>
                                          <p:spTgt spid="2049">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49">
                                            <p:txEl>
                                              <p:pRg st="7" end="7"/>
                                            </p:txEl>
                                          </p:spTgt>
                                        </p:tgtEl>
                                        <p:attrNameLst>
                                          <p:attrName>style.visibility</p:attrName>
                                        </p:attrNameLst>
                                      </p:cBhvr>
                                      <p:to>
                                        <p:strVal val="visible"/>
                                      </p:to>
                                    </p:set>
                                    <p:animEffect transition="in" filter="fade">
                                      <p:cBhvr>
                                        <p:cTn id="24" dur="500"/>
                                        <p:tgtEl>
                                          <p:spTgt spid="2049">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49">
                                            <p:txEl>
                                              <p:pRg st="9" end="9"/>
                                            </p:txEl>
                                          </p:spTgt>
                                        </p:tgtEl>
                                        <p:attrNameLst>
                                          <p:attrName>style.visibility</p:attrName>
                                        </p:attrNameLst>
                                      </p:cBhvr>
                                      <p:to>
                                        <p:strVal val="visible"/>
                                      </p:to>
                                    </p:set>
                                    <p:animEffect transition="in" filter="fade">
                                      <p:cBhvr>
                                        <p:cTn id="29" dur="500"/>
                                        <p:tgtEl>
                                          <p:spTgt spid="2049">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049">
                                            <p:txEl>
                                              <p:pRg st="10" end="10"/>
                                            </p:txEl>
                                          </p:spTgt>
                                        </p:tgtEl>
                                        <p:attrNameLst>
                                          <p:attrName>style.visibility</p:attrName>
                                        </p:attrNameLst>
                                      </p:cBhvr>
                                      <p:to>
                                        <p:strVal val="visible"/>
                                      </p:to>
                                    </p:set>
                                    <p:animEffect transition="in" filter="fade">
                                      <p:cBhvr>
                                        <p:cTn id="32" dur="500"/>
                                        <p:tgtEl>
                                          <p:spTgt spid="2049">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049">
                                            <p:txEl>
                                              <p:pRg st="11" end="11"/>
                                            </p:txEl>
                                          </p:spTgt>
                                        </p:tgtEl>
                                        <p:attrNameLst>
                                          <p:attrName>style.visibility</p:attrName>
                                        </p:attrNameLst>
                                      </p:cBhvr>
                                      <p:to>
                                        <p:strVal val="visible"/>
                                      </p:to>
                                    </p:set>
                                    <p:animEffect transition="in" filter="fade">
                                      <p:cBhvr>
                                        <p:cTn id="35" dur="500"/>
                                        <p:tgtEl>
                                          <p:spTgt spid="2049">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049">
                                            <p:txEl>
                                              <p:pRg st="12" end="12"/>
                                            </p:txEl>
                                          </p:spTgt>
                                        </p:tgtEl>
                                        <p:attrNameLst>
                                          <p:attrName>style.visibility</p:attrName>
                                        </p:attrNameLst>
                                      </p:cBhvr>
                                      <p:to>
                                        <p:strVal val="visible"/>
                                      </p:to>
                                    </p:set>
                                    <p:animEffect transition="in" filter="fade">
                                      <p:cBhvr>
                                        <p:cTn id="38" dur="500"/>
                                        <p:tgtEl>
                                          <p:spTgt spid="2049">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049">
                                            <p:txEl>
                                              <p:pRg st="13" end="13"/>
                                            </p:txEl>
                                          </p:spTgt>
                                        </p:tgtEl>
                                        <p:attrNameLst>
                                          <p:attrName>style.visibility</p:attrName>
                                        </p:attrNameLst>
                                      </p:cBhvr>
                                      <p:to>
                                        <p:strVal val="visible"/>
                                      </p:to>
                                    </p:set>
                                    <p:animEffect transition="in" filter="fade">
                                      <p:cBhvr>
                                        <p:cTn id="41" dur="500"/>
                                        <p:tgtEl>
                                          <p:spTgt spid="2049">
                                            <p:txEl>
                                              <p:pRg st="13" end="1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49">
                                            <p:txEl>
                                              <p:pRg st="15" end="15"/>
                                            </p:txEl>
                                          </p:spTgt>
                                        </p:tgtEl>
                                        <p:attrNameLst>
                                          <p:attrName>style.visibility</p:attrName>
                                        </p:attrNameLst>
                                      </p:cBhvr>
                                      <p:to>
                                        <p:strVal val="visible"/>
                                      </p:to>
                                    </p:set>
                                    <p:animEffect transition="in" filter="fade">
                                      <p:cBhvr>
                                        <p:cTn id="46" dur="500"/>
                                        <p:tgtEl>
                                          <p:spTgt spid="2049">
                                            <p:txEl>
                                              <p:pRg st="15" end="1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49">
                                            <p:txEl>
                                              <p:pRg st="17" end="17"/>
                                            </p:txEl>
                                          </p:spTgt>
                                        </p:tgtEl>
                                        <p:attrNameLst>
                                          <p:attrName>style.visibility</p:attrName>
                                        </p:attrNameLst>
                                      </p:cBhvr>
                                      <p:to>
                                        <p:strVal val="visible"/>
                                      </p:to>
                                    </p:set>
                                    <p:animEffect transition="in" filter="fade">
                                      <p:cBhvr>
                                        <p:cTn id="51" dur="500"/>
                                        <p:tgtEl>
                                          <p:spTgt spid="204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7"/>
          <p:cNvSpPr>
            <a:spLocks noGrp="1"/>
          </p:cNvSpPr>
          <p:nvPr>
            <p:ph type="title"/>
          </p:nvPr>
        </p:nvSpPr>
        <p:spPr>
          <a:xfrm>
            <a:off x="4800600" y="2286000"/>
            <a:ext cx="3657600" cy="2057400"/>
          </a:xfrm>
        </p:spPr>
        <p:txBody>
          <a:bodyPr>
            <a:noAutofit/>
          </a:bodyPr>
          <a:lstStyle/>
          <a:p>
            <a:pPr eaLnBrk="1" hangingPunct="1"/>
            <a:r>
              <a:rPr lang="en-US" dirty="0" smtClean="0">
                <a:latin typeface="Trebuchet MS" pitchFamily="-112" charset="0"/>
              </a:rPr>
              <a:t/>
            </a:r>
            <a:br>
              <a:rPr lang="en-US" dirty="0" smtClean="0">
                <a:latin typeface="Trebuchet MS" pitchFamily="-112" charset="0"/>
              </a:rPr>
            </a:br>
            <a:r>
              <a:rPr lang="en-US" dirty="0" smtClean="0">
                <a:latin typeface="Trebuchet MS" pitchFamily="-112" charset="0"/>
              </a:rPr>
              <a:t/>
            </a:r>
            <a:br>
              <a:rPr lang="en-US" dirty="0" smtClean="0">
                <a:latin typeface="Trebuchet MS" pitchFamily="-112" charset="0"/>
              </a:rPr>
            </a:br>
            <a:r>
              <a:rPr lang="en-US" dirty="0" smtClean="0">
                <a:latin typeface="Trebuchet MS" pitchFamily="-112" charset="0"/>
              </a:rPr>
              <a:t/>
            </a:r>
            <a:br>
              <a:rPr lang="en-US" dirty="0" smtClean="0">
                <a:latin typeface="Trebuchet MS" pitchFamily="-112" charset="0"/>
              </a:rPr>
            </a:br>
            <a:r>
              <a:rPr lang="en-US" dirty="0" smtClean="0">
                <a:latin typeface="Trebuchet MS" pitchFamily="-112" charset="0"/>
              </a:rPr>
              <a:t/>
            </a:r>
            <a:br>
              <a:rPr lang="en-US" dirty="0" smtClean="0">
                <a:latin typeface="Trebuchet MS" pitchFamily="-112" charset="0"/>
              </a:rPr>
            </a:br>
            <a:r>
              <a:rPr lang="en-US" dirty="0" smtClean="0">
                <a:latin typeface="Trebuchet MS" pitchFamily="-112" charset="0"/>
              </a:rPr>
              <a:t>Thank you for your participation!</a:t>
            </a:r>
            <a:br>
              <a:rPr lang="en-US" dirty="0" smtClean="0">
                <a:latin typeface="Trebuchet MS" pitchFamily="-112" charset="0"/>
              </a:rPr>
            </a:br>
            <a:r>
              <a:rPr lang="en-US" dirty="0" smtClean="0">
                <a:latin typeface="Trebuchet MS" pitchFamily="-112" charset="0"/>
              </a:rPr>
              <a:t/>
            </a:r>
            <a:br>
              <a:rPr lang="en-US" dirty="0" smtClean="0">
                <a:latin typeface="Trebuchet MS" pitchFamily="-112" charset="0"/>
              </a:rPr>
            </a:br>
            <a:r>
              <a:rPr lang="en-US" dirty="0" smtClean="0">
                <a:latin typeface="Trebuchet MS" pitchFamily="-112" charset="0"/>
              </a:rPr>
              <a:t> We value your feedback.  Please complete the survey.</a:t>
            </a:r>
            <a:br>
              <a:rPr lang="en-US" dirty="0" smtClean="0">
                <a:latin typeface="Trebuchet MS" pitchFamily="-112" charset="0"/>
              </a:rPr>
            </a:br>
            <a:endParaRPr lang="en-US" dirty="0" smtClean="0">
              <a:latin typeface="Trebuchet MS" pitchFamily="-112" charset="0"/>
            </a:endParaRPr>
          </a:p>
        </p:txBody>
      </p:sp>
      <p:sp>
        <p:nvSpPr>
          <p:cNvPr id="3" name="Date Placeholder 2"/>
          <p:cNvSpPr>
            <a:spLocks noGrp="1"/>
          </p:cNvSpPr>
          <p:nvPr>
            <p:ph type="dt" sz="half" idx="10"/>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638BA81-5AFB-4BA6-82B0-F23A7C182023}" type="slidenum">
              <a:rPr lang="en-US" smtClean="0"/>
              <a:pPr>
                <a:defRPr/>
              </a:pPr>
              <a:t>35</a:t>
            </a:fld>
            <a:endParaRPr lang="en-US"/>
          </a:p>
        </p:txBody>
      </p:sp>
      <p:sp>
        <p:nvSpPr>
          <p:cNvPr id="5" name="Title 12"/>
          <p:cNvSpPr txBox="1">
            <a:spLocks/>
          </p:cNvSpPr>
          <p:nvPr/>
        </p:nvSpPr>
        <p:spPr bwMode="auto">
          <a:xfrm>
            <a:off x="685800" y="5486400"/>
            <a:ext cx="77724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Trebuchet MS" pitchFamily="-112" charset="0"/>
                <a:ea typeface="+mj-ea"/>
                <a:cs typeface="+mj-cs"/>
              </a:rPr>
              <a:t>Before the Solution</a:t>
            </a:r>
          </a:p>
        </p:txBody>
      </p:sp>
      <p:sp>
        <p:nvSpPr>
          <p:cNvPr id="6" name="Rectangle 5"/>
          <p:cNvSpPr/>
          <p:nvPr/>
        </p:nvSpPr>
        <p:spPr>
          <a:xfrm>
            <a:off x="533400" y="609600"/>
            <a:ext cx="4123245" cy="461665"/>
          </a:xfrm>
          <a:prstGeom prst="rect">
            <a:avLst/>
          </a:prstGeom>
        </p:spPr>
        <p:txBody>
          <a:bodyPr wrap="none">
            <a:spAutoFit/>
          </a:bodyPr>
          <a:lstStyle/>
          <a:p>
            <a:r>
              <a:rPr lang="en-US" i="1" dirty="0" smtClean="0">
                <a:latin typeface="Trebuchet MS" pitchFamily="-112" charset="0"/>
              </a:rPr>
              <a:t>“Get Clear and Get Results”</a:t>
            </a:r>
            <a:endParaRPr lang="en-US" i="1" dirty="0"/>
          </a:p>
        </p:txBody>
      </p:sp>
      <p:sp>
        <p:nvSpPr>
          <p:cNvPr id="7" name="Subtitle 13"/>
          <p:cNvSpPr txBox="1">
            <a:spLocks/>
          </p:cNvSpPr>
          <p:nvPr/>
        </p:nvSpPr>
        <p:spPr>
          <a:xfrm>
            <a:off x="685800" y="5791200"/>
            <a:ext cx="7772400" cy="457200"/>
          </a:xfrm>
          <a:prstGeom prst="rect">
            <a:avLst/>
          </a:prstGeom>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Trebuchet MS" pitchFamily="-112" charset="0"/>
                <a:ea typeface="+mn-ea"/>
                <a:cs typeface="+mn-cs"/>
              </a:rPr>
              <a:t>Rob Langejans, Facilitator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4"/>
          <p:cNvSpPr>
            <a:spLocks noGrp="1" noChangeAspect="1" noChangeArrowheads="1"/>
          </p:cNvSpPr>
          <p:nvPr>
            <p:ph/>
          </p:nvPr>
        </p:nvSpPr>
        <p:spPr>
          <a:xfrm>
            <a:off x="304800" y="609600"/>
            <a:ext cx="8001000" cy="338554"/>
          </a:xfrm>
        </p:spPr>
        <p:txBody>
          <a:bodyPr anchorCtr="1">
            <a:spAutoFit/>
          </a:bodyPr>
          <a:lstStyle/>
          <a:p>
            <a:pPr marL="0" indent="0" algn="just" eaLnBrk="1" hangingPunct="1">
              <a:buFontTx/>
              <a:buNone/>
            </a:pPr>
            <a:endParaRPr lang="en-US" sz="1600" dirty="0" smtClean="0">
              <a:solidFill>
                <a:srgbClr val="A19689"/>
              </a:solidFill>
              <a:latin typeface="Trebuchet MS" pitchFamily="34" charset="0"/>
              <a:cs typeface="Times New Roman" pitchFamily="18" charset="0"/>
            </a:endParaRPr>
          </a:p>
        </p:txBody>
      </p:sp>
      <p:pic>
        <p:nvPicPr>
          <p:cNvPr id="1026" name="Picture 2" descr="C:\Users\wrl9\AppData\Local\Microsoft\Windows\Temporary Internet Files\Content.Outlook\WR4USVAG\photo 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4"/>
          <p:cNvSpPr>
            <a:spLocks noGrp="1" noChangeAspect="1" noChangeArrowheads="1"/>
          </p:cNvSpPr>
          <p:nvPr>
            <p:ph/>
          </p:nvPr>
        </p:nvSpPr>
        <p:spPr>
          <a:xfrm>
            <a:off x="304800" y="609600"/>
            <a:ext cx="8001000" cy="338554"/>
          </a:xfrm>
        </p:spPr>
        <p:txBody>
          <a:bodyPr anchorCtr="1">
            <a:spAutoFit/>
          </a:bodyPr>
          <a:lstStyle/>
          <a:p>
            <a:pPr marL="0" indent="0" algn="just" eaLnBrk="1" hangingPunct="1">
              <a:buFontTx/>
              <a:buNone/>
            </a:pPr>
            <a:endParaRPr lang="en-US" sz="1600" dirty="0" smtClean="0">
              <a:solidFill>
                <a:srgbClr val="A19689"/>
              </a:solidFill>
              <a:latin typeface="Trebuchet MS" pitchFamily="34" charset="0"/>
              <a:cs typeface="Times New Roman" pitchFamily="18" charset="0"/>
            </a:endParaRPr>
          </a:p>
        </p:txBody>
      </p:sp>
      <p:pic>
        <p:nvPicPr>
          <p:cNvPr id="62466" name="Picture 2" descr="2014 IFMA Golf Classic"/>
          <p:cNvPicPr>
            <a:picLocks noChangeAspect="1" noChangeArrowheads="1"/>
          </p:cNvPicPr>
          <p:nvPr/>
        </p:nvPicPr>
        <p:blipFill>
          <a:blip r:embed="rId3" cstate="print"/>
          <a:srcRect/>
          <a:stretch>
            <a:fillRect/>
          </a:stretch>
        </p:blipFill>
        <p:spPr bwMode="auto">
          <a:xfrm>
            <a:off x="1295400" y="1066800"/>
            <a:ext cx="6629400" cy="4419600"/>
          </a:xfrm>
          <a:prstGeom prst="rect">
            <a:avLst/>
          </a:prstGeom>
          <a:noFill/>
          <a:ln>
            <a:solidFill>
              <a:schemeClr val="tx1">
                <a:lumMod val="85000"/>
                <a:lumOff val="15000"/>
              </a:schemeClr>
            </a:solid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3"/>
          <p:cNvSpPr>
            <a:spLocks noGrp="1"/>
          </p:cNvSpPr>
          <p:nvPr>
            <p:ph type="title"/>
          </p:nvPr>
        </p:nvSpPr>
        <p:spPr>
          <a:xfrm>
            <a:off x="533400" y="914400"/>
            <a:ext cx="6096000" cy="381000"/>
          </a:xfrm>
        </p:spPr>
        <p:txBody>
          <a:bodyPr/>
          <a:lstStyle/>
          <a:p>
            <a:r>
              <a:rPr lang="en-US" sz="2800" i="1" dirty="0" smtClean="0">
                <a:latin typeface="Trebuchet MS" pitchFamily="-112" charset="0"/>
              </a:rPr>
              <a:t/>
            </a:r>
            <a:br>
              <a:rPr lang="en-US" sz="2800" i="1" dirty="0" smtClean="0">
                <a:latin typeface="Trebuchet MS" pitchFamily="-112" charset="0"/>
              </a:rPr>
            </a:br>
            <a:r>
              <a:rPr lang="en-US" sz="2800" i="1" dirty="0" smtClean="0">
                <a:latin typeface="Trebuchet MS" pitchFamily="-112" charset="0"/>
              </a:rPr>
              <a:t/>
            </a:r>
            <a:br>
              <a:rPr lang="en-US" sz="2800" i="1" dirty="0" smtClean="0">
                <a:latin typeface="Trebuchet MS" pitchFamily="-112" charset="0"/>
              </a:rPr>
            </a:br>
            <a:r>
              <a:rPr lang="en-US" sz="2800" i="1" dirty="0" smtClean="0">
                <a:latin typeface="Trebuchet MS" pitchFamily="-112" charset="0"/>
              </a:rPr>
              <a:t/>
            </a:r>
            <a:br>
              <a:rPr lang="en-US" sz="2800" i="1" dirty="0" smtClean="0">
                <a:latin typeface="Trebuchet MS" pitchFamily="-112" charset="0"/>
              </a:rPr>
            </a:br>
            <a:r>
              <a:rPr lang="en-US" sz="2800" i="1" dirty="0" smtClean="0">
                <a:solidFill>
                  <a:srgbClr val="D11242"/>
                </a:solidFill>
                <a:latin typeface="Trebuchet MS" pitchFamily="-112" charset="0"/>
              </a:rPr>
              <a:t>“Get Clear and Get Results”</a:t>
            </a:r>
            <a:r>
              <a:rPr lang="en-US" sz="2800" i="1" dirty="0" smtClean="0">
                <a:solidFill>
                  <a:srgbClr val="D11242"/>
                </a:solidFill>
              </a:rPr>
              <a:t/>
            </a:r>
            <a:br>
              <a:rPr lang="en-US" sz="2800" i="1" dirty="0" smtClean="0">
                <a:solidFill>
                  <a:srgbClr val="D11242"/>
                </a:solidFill>
              </a:rPr>
            </a:br>
            <a:endParaRPr lang="en-US" sz="2800" dirty="0" smtClean="0">
              <a:solidFill>
                <a:srgbClr val="D11242"/>
              </a:solidFill>
            </a:endParaRPr>
          </a:p>
        </p:txBody>
      </p:sp>
      <p:sp>
        <p:nvSpPr>
          <p:cNvPr id="26627" name="Content Placeholder 4"/>
          <p:cNvSpPr>
            <a:spLocks noGrp="1"/>
          </p:cNvSpPr>
          <p:nvPr>
            <p:ph idx="1"/>
          </p:nvPr>
        </p:nvSpPr>
        <p:spPr>
          <a:xfrm>
            <a:off x="457200" y="1524000"/>
            <a:ext cx="8458200" cy="4419600"/>
          </a:xfrm>
        </p:spPr>
        <p:txBody>
          <a:bodyPr/>
          <a:lstStyle/>
          <a:p>
            <a:r>
              <a:rPr lang="en-US" sz="2400" dirty="0" smtClean="0"/>
              <a:t>Learning Objectives</a:t>
            </a:r>
          </a:p>
          <a:p>
            <a:pPr marL="342900" indent="-342900">
              <a:buFont typeface="Arial" pitchFamily="34" charset="0"/>
              <a:buChar char="•"/>
            </a:pPr>
            <a:r>
              <a:rPr lang="en-US" dirty="0" smtClean="0"/>
              <a:t>  </a:t>
            </a:r>
            <a:r>
              <a:rPr lang="en-US" sz="2000" dirty="0" smtClean="0"/>
              <a:t>The learner will have an increased awareness of common barriers to                   </a:t>
            </a:r>
          </a:p>
          <a:p>
            <a:pPr marL="342900" indent="-342900"/>
            <a:r>
              <a:rPr lang="en-US" sz="2000" dirty="0" smtClean="0"/>
              <a:t>	  effective communication</a:t>
            </a:r>
          </a:p>
          <a:p>
            <a:pPr marL="457200" lvl="0" indent="-457200">
              <a:buFont typeface="Arial" pitchFamily="34" charset="0"/>
              <a:buChar char="•"/>
            </a:pPr>
            <a:r>
              <a:rPr lang="en-US" sz="2000" dirty="0" smtClean="0"/>
              <a:t>The learner will be able to articulate what “The Expert’s Curse” means to our ability to communicate</a:t>
            </a:r>
          </a:p>
          <a:p>
            <a:pPr marL="457200" lvl="0" indent="-457200">
              <a:buFont typeface="Arial" pitchFamily="34" charset="0"/>
              <a:buChar char="•"/>
            </a:pPr>
            <a:r>
              <a:rPr lang="en-US" sz="2000" dirty="0" smtClean="0"/>
              <a:t>The learner will be able to apply a simple technique to add clarity to conversations</a:t>
            </a:r>
          </a:p>
          <a:p>
            <a:pPr marL="457200" lvl="0" indent="-457200">
              <a:buFont typeface="Arial" pitchFamily="34" charset="0"/>
              <a:buChar char="•"/>
            </a:pPr>
            <a:r>
              <a:rPr lang="en-US" sz="2000" dirty="0" smtClean="0"/>
              <a:t>The learner will practice the technique and be able to apply in real-world scenarios</a:t>
            </a:r>
          </a:p>
          <a:p>
            <a:endParaRPr lang="en-US" dirty="0" smtClean="0">
              <a:solidFill>
                <a:schemeClr val="bg2"/>
              </a:solidFill>
            </a:endParaRPr>
          </a:p>
          <a:p>
            <a:pPr lvl="0"/>
            <a:endParaRPr lang="en-US" dirty="0" smtClean="0">
              <a:solidFill>
                <a:schemeClr val="tx1">
                  <a:lumMod val="50000"/>
                  <a:lumOff val="50000"/>
                </a:schemeClr>
              </a:solidFill>
            </a:endParaRPr>
          </a:p>
          <a:p>
            <a:pPr lvl="0" algn="ctr"/>
            <a:endParaRPr lang="en-US" dirty="0" smtClean="0">
              <a:solidFill>
                <a:schemeClr val="tx1">
                  <a:lumMod val="50000"/>
                  <a:lumOff val="50000"/>
                </a:schemeClr>
              </a:solidFill>
            </a:endParaRPr>
          </a:p>
          <a:p>
            <a:pPr lvl="0" algn="ctr"/>
            <a:r>
              <a:rPr lang="en-US" dirty="0" smtClean="0">
                <a:solidFill>
                  <a:schemeClr val="tx1">
                    <a:lumMod val="50000"/>
                    <a:lumOff val="50000"/>
                  </a:schemeClr>
                </a:solidFill>
              </a:rPr>
              <a:t>Based on content from, “Let’s Get Real or Let’s Not Play” by Mahan </a:t>
            </a:r>
            <a:r>
              <a:rPr lang="en-US" dirty="0" err="1" smtClean="0">
                <a:solidFill>
                  <a:schemeClr val="tx1">
                    <a:lumMod val="50000"/>
                    <a:lumOff val="50000"/>
                  </a:schemeClr>
                </a:solidFill>
              </a:rPr>
              <a:t>Khalsa</a:t>
            </a:r>
            <a:endParaRPr lang="en-US" sz="2400" dirty="0" smtClean="0"/>
          </a:p>
          <a:p>
            <a:endParaRPr lang="en-US" dirty="0" smtClean="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DF34D74-AA6F-4C85-B375-95D7ABBC1633}" type="slidenum">
              <a:rPr lang="en-US" smtClean="0"/>
              <a:pPr/>
              <a:t>6</a:t>
            </a:fld>
            <a:endParaRPr lang="en-US" dirty="0"/>
          </a:p>
        </p:txBody>
      </p:sp>
      <p:pic>
        <p:nvPicPr>
          <p:cNvPr id="46082" name="Picture 2" descr="https://www.ifmaatlanta.org/wp-content/themes/ifma/images/ifma-atlanta-logo.png"/>
          <p:cNvPicPr>
            <a:picLocks noChangeAspect="1" noChangeArrowheads="1"/>
          </p:cNvPicPr>
          <p:nvPr/>
        </p:nvPicPr>
        <p:blipFill>
          <a:blip r:embed="rId3" cstate="print"/>
          <a:srcRect/>
          <a:stretch>
            <a:fillRect/>
          </a:stretch>
        </p:blipFill>
        <p:spPr bwMode="auto">
          <a:xfrm>
            <a:off x="7391400" y="228600"/>
            <a:ext cx="1155700" cy="1066801"/>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TextBox 6"/>
          <p:cNvSpPr txBox="1">
            <a:spLocks noChangeArrowheads="1"/>
          </p:cNvSpPr>
          <p:nvPr/>
        </p:nvSpPr>
        <p:spPr bwMode="auto">
          <a:xfrm>
            <a:off x="381000" y="1676400"/>
            <a:ext cx="7924800" cy="3416320"/>
          </a:xfrm>
          <a:prstGeom prst="rect">
            <a:avLst/>
          </a:prstGeom>
          <a:noFill/>
          <a:ln w="9525">
            <a:noFill/>
            <a:miter lim="800000"/>
            <a:headEnd/>
            <a:tailEnd/>
          </a:ln>
        </p:spPr>
        <p:txBody>
          <a:bodyPr>
            <a:spAutoFit/>
          </a:bodyPr>
          <a:lstStyle/>
          <a:p>
            <a:pPr marL="514350" indent="-514350">
              <a:lnSpc>
                <a:spcPct val="150000"/>
              </a:lnSpc>
              <a:buSzPct val="100000"/>
              <a:buFont typeface="Arial" charset="0"/>
              <a:buAutoNum type="arabicPeriod"/>
            </a:pPr>
            <a:r>
              <a:rPr lang="en-US" sz="2400" baseline="0" dirty="0">
                <a:latin typeface="Trebuchet MS" pitchFamily="34" charset="0"/>
              </a:rPr>
              <a:t>I will give you a word</a:t>
            </a:r>
          </a:p>
          <a:p>
            <a:pPr marL="514350" indent="-514350">
              <a:lnSpc>
                <a:spcPct val="150000"/>
              </a:lnSpc>
              <a:buSzPct val="100000"/>
              <a:buFont typeface="Arial" charset="0"/>
              <a:buAutoNum type="arabicPeriod"/>
            </a:pPr>
            <a:r>
              <a:rPr lang="en-US" sz="2400" baseline="0" dirty="0">
                <a:latin typeface="Trebuchet MS" pitchFamily="34" charset="0"/>
              </a:rPr>
              <a:t>Write down 10 or more words that are  definitions, synonyms, meanings, or associations of that word.</a:t>
            </a:r>
          </a:p>
          <a:p>
            <a:pPr marL="514350" indent="-514350">
              <a:lnSpc>
                <a:spcPct val="150000"/>
              </a:lnSpc>
              <a:buSzPct val="100000"/>
              <a:buFont typeface="Arial" charset="0"/>
              <a:buAutoNum type="arabicPeriod"/>
            </a:pPr>
            <a:r>
              <a:rPr lang="en-US" sz="2400" baseline="0" dirty="0">
                <a:latin typeface="Trebuchet MS" pitchFamily="34" charset="0"/>
              </a:rPr>
              <a:t>There is no right or wrong, good or bad. Go for quantity not quality.</a:t>
            </a:r>
          </a:p>
          <a:p>
            <a:pPr marL="514350" indent="-514350">
              <a:lnSpc>
                <a:spcPct val="150000"/>
              </a:lnSpc>
              <a:buSzPct val="100000"/>
              <a:buFont typeface="Arial" charset="0"/>
              <a:buAutoNum type="arabicPeriod"/>
            </a:pPr>
            <a:r>
              <a:rPr lang="en-US" sz="2400" baseline="0" dirty="0">
                <a:latin typeface="Trebuchet MS" pitchFamily="34" charset="0"/>
              </a:rPr>
              <a:t>You have </a:t>
            </a:r>
            <a:r>
              <a:rPr lang="en-US" dirty="0" smtClean="0">
                <a:latin typeface="Trebuchet MS" pitchFamily="34" charset="0"/>
              </a:rPr>
              <a:t>45</a:t>
            </a:r>
            <a:r>
              <a:rPr lang="en-US" sz="2400" baseline="0" dirty="0" smtClean="0">
                <a:latin typeface="Trebuchet MS" pitchFamily="34" charset="0"/>
              </a:rPr>
              <a:t> </a:t>
            </a:r>
            <a:r>
              <a:rPr lang="en-US" sz="2400" baseline="0" dirty="0">
                <a:latin typeface="Trebuchet MS" pitchFamily="34" charset="0"/>
              </a:rPr>
              <a:t>seconds.</a:t>
            </a:r>
            <a:endParaRPr lang="en-US" sz="2400" dirty="0">
              <a:latin typeface="Trebuchet MS" pitchFamily="34" charset="0"/>
            </a:endParaRPr>
          </a:p>
        </p:txBody>
      </p:sp>
      <p:sp>
        <p:nvSpPr>
          <p:cNvPr id="7" name="Rectangle 2"/>
          <p:cNvSpPr txBox="1">
            <a:spLocks noChangeArrowheads="1"/>
          </p:cNvSpPr>
          <p:nvPr/>
        </p:nvSpPr>
        <p:spPr bwMode="auto">
          <a:xfrm>
            <a:off x="304800" y="762000"/>
            <a:ext cx="5943600" cy="914400"/>
          </a:xfrm>
          <a:prstGeom prst="rect">
            <a:avLst/>
          </a:prstGeom>
          <a:noFill/>
          <a:ln w="9525">
            <a:noFill/>
            <a:miter lim="800000"/>
            <a:headEnd/>
            <a:tailEnd/>
          </a:ln>
        </p:spPr>
        <p:txBody>
          <a:bodyPr anchor="ctr"/>
          <a:lstStyle/>
          <a:p>
            <a:pPr eaLnBrk="1" hangingPunct="1">
              <a:defRPr/>
            </a:pPr>
            <a:r>
              <a:rPr lang="en-US" sz="2800" kern="0" baseline="0" dirty="0">
                <a:solidFill>
                  <a:srgbClr val="D11242"/>
                </a:solidFill>
                <a:latin typeface="Trebuchet MS" pitchFamily="-65" charset="0"/>
                <a:ea typeface="+mj-ea"/>
                <a:cs typeface="+mj-cs"/>
              </a:rPr>
              <a:t>Word Association </a:t>
            </a:r>
          </a:p>
        </p:txBody>
      </p:sp>
      <p:sp>
        <p:nvSpPr>
          <p:cNvPr id="4" name="Rectangle 3"/>
          <p:cNvSpPr/>
          <p:nvPr/>
        </p:nvSpPr>
        <p:spPr>
          <a:xfrm>
            <a:off x="4876800" y="838200"/>
            <a:ext cx="3227695" cy="1107996"/>
          </a:xfrm>
          <a:prstGeom prst="rect">
            <a:avLst/>
          </a:prstGeom>
          <a:noFill/>
        </p:spPr>
        <p:txBody>
          <a:bodyPr wrap="square" lIns="91440" tIns="45720" rIns="91440" bIns="45720">
            <a:spAutoFit/>
          </a:bodyPr>
          <a:lstStyle/>
          <a:p>
            <a:pPr algn="ctr"/>
            <a:r>
              <a:rPr lang="en-US" sz="6600" b="1" spc="0" dirty="0" smtClean="0">
                <a:ln w="9000" cmpd="sng">
                  <a:solidFill>
                    <a:schemeClr val="accent4">
                      <a:shade val="50000"/>
                      <a:satMod val="120000"/>
                    </a:schemeClr>
                  </a:solidFill>
                  <a:prstDash val="solid"/>
                </a:ln>
                <a:solidFill>
                  <a:schemeClr val="accent6">
                    <a:lumMod val="60000"/>
                    <a:lumOff val="40000"/>
                  </a:schemeClr>
                </a:solidFill>
                <a:effectLst>
                  <a:reflection blurRad="12700" stA="28000" endPos="45000" dist="1000" dir="5400000" sy="-100000" algn="bl" rotWithShape="0"/>
                </a:effectLst>
              </a:rPr>
              <a:t>Trust</a:t>
            </a:r>
            <a:endParaRPr lang="en-US" sz="6600" b="1" spc="0" dirty="0">
              <a:ln w="9000" cmpd="sng">
                <a:solidFill>
                  <a:schemeClr val="accent4">
                    <a:shade val="50000"/>
                    <a:satMod val="120000"/>
                  </a:schemeClr>
                </a:solidFill>
                <a:prstDash val="solid"/>
              </a:ln>
              <a:solidFill>
                <a:schemeClr val="accent6">
                  <a:lumMod val="60000"/>
                  <a:lumOff val="40000"/>
                </a:schemeClr>
              </a:soli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TextBox 6"/>
          <p:cNvSpPr txBox="1">
            <a:spLocks noChangeArrowheads="1"/>
          </p:cNvSpPr>
          <p:nvPr/>
        </p:nvSpPr>
        <p:spPr bwMode="auto">
          <a:xfrm>
            <a:off x="381000" y="1676400"/>
            <a:ext cx="7924800" cy="3416320"/>
          </a:xfrm>
          <a:prstGeom prst="rect">
            <a:avLst/>
          </a:prstGeom>
          <a:noFill/>
          <a:ln w="9525">
            <a:noFill/>
            <a:miter lim="800000"/>
            <a:headEnd/>
            <a:tailEnd/>
          </a:ln>
        </p:spPr>
        <p:txBody>
          <a:bodyPr>
            <a:spAutoFit/>
          </a:bodyPr>
          <a:lstStyle/>
          <a:p>
            <a:pPr marL="514350" indent="-514350">
              <a:lnSpc>
                <a:spcPct val="150000"/>
              </a:lnSpc>
              <a:buSzPct val="100000"/>
              <a:buFont typeface="Arial" charset="0"/>
              <a:buAutoNum type="arabicPeriod"/>
            </a:pPr>
            <a:r>
              <a:rPr lang="en-US" sz="2400" baseline="0" dirty="0">
                <a:latin typeface="Trebuchet MS" pitchFamily="34" charset="0"/>
              </a:rPr>
              <a:t>I will give you a word</a:t>
            </a:r>
          </a:p>
          <a:p>
            <a:pPr marL="514350" indent="-514350">
              <a:lnSpc>
                <a:spcPct val="150000"/>
              </a:lnSpc>
              <a:buSzPct val="100000"/>
              <a:buFont typeface="Arial" charset="0"/>
              <a:buAutoNum type="arabicPeriod"/>
            </a:pPr>
            <a:r>
              <a:rPr lang="en-US" sz="2400" baseline="0" dirty="0">
                <a:latin typeface="Trebuchet MS" pitchFamily="34" charset="0"/>
              </a:rPr>
              <a:t>Write down 10 or more words that are  definitions, synonyms, meanings, or associations of that word.</a:t>
            </a:r>
          </a:p>
          <a:p>
            <a:pPr marL="514350" indent="-514350">
              <a:lnSpc>
                <a:spcPct val="150000"/>
              </a:lnSpc>
              <a:buSzPct val="100000"/>
              <a:buFont typeface="Arial" charset="0"/>
              <a:buAutoNum type="arabicPeriod"/>
            </a:pPr>
            <a:r>
              <a:rPr lang="en-US" sz="2400" baseline="0" dirty="0">
                <a:latin typeface="Trebuchet MS" pitchFamily="34" charset="0"/>
              </a:rPr>
              <a:t>There is no right or wrong, good or bad. Go for quantity not quality.</a:t>
            </a:r>
          </a:p>
          <a:p>
            <a:pPr marL="514350" indent="-514350">
              <a:lnSpc>
                <a:spcPct val="150000"/>
              </a:lnSpc>
              <a:buSzPct val="100000"/>
              <a:buFont typeface="Arial" charset="0"/>
              <a:buAutoNum type="arabicPeriod"/>
            </a:pPr>
            <a:r>
              <a:rPr lang="en-US" sz="2400" baseline="0" dirty="0">
                <a:latin typeface="Trebuchet MS" pitchFamily="34" charset="0"/>
              </a:rPr>
              <a:t>You have </a:t>
            </a:r>
            <a:r>
              <a:rPr lang="en-US" dirty="0" smtClean="0">
                <a:latin typeface="Trebuchet MS" pitchFamily="34" charset="0"/>
              </a:rPr>
              <a:t>45</a:t>
            </a:r>
            <a:r>
              <a:rPr lang="en-US" sz="2400" baseline="0" dirty="0" smtClean="0">
                <a:latin typeface="Trebuchet MS" pitchFamily="34" charset="0"/>
              </a:rPr>
              <a:t> </a:t>
            </a:r>
            <a:r>
              <a:rPr lang="en-US" sz="2400" baseline="0" dirty="0">
                <a:latin typeface="Trebuchet MS" pitchFamily="34" charset="0"/>
              </a:rPr>
              <a:t>seconds.</a:t>
            </a:r>
            <a:endParaRPr lang="en-US" sz="2400" dirty="0">
              <a:latin typeface="Trebuchet MS" pitchFamily="34" charset="0"/>
            </a:endParaRPr>
          </a:p>
        </p:txBody>
      </p:sp>
      <p:sp>
        <p:nvSpPr>
          <p:cNvPr id="7" name="Rectangle 2"/>
          <p:cNvSpPr txBox="1">
            <a:spLocks noChangeArrowheads="1"/>
          </p:cNvSpPr>
          <p:nvPr/>
        </p:nvSpPr>
        <p:spPr bwMode="auto">
          <a:xfrm>
            <a:off x="304800" y="762000"/>
            <a:ext cx="5943600" cy="914400"/>
          </a:xfrm>
          <a:prstGeom prst="rect">
            <a:avLst/>
          </a:prstGeom>
          <a:noFill/>
          <a:ln w="9525">
            <a:noFill/>
            <a:miter lim="800000"/>
            <a:headEnd/>
            <a:tailEnd/>
          </a:ln>
        </p:spPr>
        <p:txBody>
          <a:bodyPr anchor="ctr"/>
          <a:lstStyle/>
          <a:p>
            <a:pPr eaLnBrk="1" hangingPunct="1">
              <a:defRPr/>
            </a:pPr>
            <a:r>
              <a:rPr lang="en-US" sz="2800" kern="0" baseline="0" dirty="0">
                <a:solidFill>
                  <a:srgbClr val="D11242"/>
                </a:solidFill>
                <a:latin typeface="Trebuchet MS" pitchFamily="-65" charset="0"/>
                <a:ea typeface="+mj-ea"/>
                <a:cs typeface="+mj-cs"/>
              </a:rPr>
              <a:t>Word Association </a:t>
            </a:r>
          </a:p>
        </p:txBody>
      </p:sp>
      <p:sp>
        <p:nvSpPr>
          <p:cNvPr id="4" name="Rectangle 3"/>
          <p:cNvSpPr/>
          <p:nvPr/>
        </p:nvSpPr>
        <p:spPr>
          <a:xfrm>
            <a:off x="4876800" y="838200"/>
            <a:ext cx="3227695" cy="1107996"/>
          </a:xfrm>
          <a:prstGeom prst="rect">
            <a:avLst/>
          </a:prstGeom>
          <a:noFill/>
        </p:spPr>
        <p:txBody>
          <a:bodyPr wrap="square" lIns="91440" tIns="45720" rIns="91440" bIns="45720">
            <a:spAutoFit/>
          </a:bodyPr>
          <a:lstStyle/>
          <a:p>
            <a:pPr algn="ctr"/>
            <a:r>
              <a:rPr lang="en-US" sz="6600" b="1" dirty="0" smtClean="0">
                <a:ln w="9000" cmpd="sng">
                  <a:solidFill>
                    <a:schemeClr val="accent4">
                      <a:shade val="50000"/>
                      <a:satMod val="120000"/>
                    </a:schemeClr>
                  </a:solidFill>
                  <a:prstDash val="solid"/>
                </a:ln>
                <a:solidFill>
                  <a:schemeClr val="accent6">
                    <a:lumMod val="60000"/>
                    <a:lumOff val="40000"/>
                  </a:schemeClr>
                </a:solidFill>
                <a:effectLst>
                  <a:reflection blurRad="12700" stA="28000" endPos="45000" dist="1000" dir="5400000" sy="-100000" algn="bl" rotWithShape="0"/>
                </a:effectLst>
              </a:rPr>
              <a:t>Facility</a:t>
            </a:r>
            <a:endParaRPr lang="en-US" sz="6600" b="1" spc="0" dirty="0">
              <a:ln w="9000" cmpd="sng">
                <a:solidFill>
                  <a:schemeClr val="accent4">
                    <a:shade val="50000"/>
                    <a:satMod val="120000"/>
                  </a:schemeClr>
                </a:solidFill>
                <a:prstDash val="solid"/>
              </a:ln>
              <a:solidFill>
                <a:schemeClr val="accent6">
                  <a:lumMod val="60000"/>
                  <a:lumOff val="40000"/>
                </a:schemeClr>
              </a:soli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269" name="TextBox 6"/>
          <p:cNvSpPr txBox="1">
            <a:spLocks noChangeArrowheads="1"/>
          </p:cNvSpPr>
          <p:nvPr/>
        </p:nvSpPr>
        <p:spPr bwMode="auto">
          <a:xfrm>
            <a:off x="381000" y="1676400"/>
            <a:ext cx="7924800" cy="3416320"/>
          </a:xfrm>
          <a:prstGeom prst="rect">
            <a:avLst/>
          </a:prstGeom>
          <a:noFill/>
          <a:ln w="9525">
            <a:noFill/>
            <a:miter lim="800000"/>
            <a:headEnd/>
            <a:tailEnd/>
          </a:ln>
        </p:spPr>
        <p:txBody>
          <a:bodyPr>
            <a:spAutoFit/>
          </a:bodyPr>
          <a:lstStyle/>
          <a:p>
            <a:pPr marL="514350" indent="-514350">
              <a:lnSpc>
                <a:spcPct val="150000"/>
              </a:lnSpc>
              <a:buSzPct val="100000"/>
              <a:buFont typeface="Arial" charset="0"/>
              <a:buAutoNum type="arabicPeriod"/>
            </a:pPr>
            <a:r>
              <a:rPr lang="en-US" sz="2400" baseline="0" dirty="0">
                <a:latin typeface="Trebuchet MS" pitchFamily="34" charset="0"/>
              </a:rPr>
              <a:t>I will give you a word</a:t>
            </a:r>
          </a:p>
          <a:p>
            <a:pPr marL="514350" indent="-514350">
              <a:lnSpc>
                <a:spcPct val="150000"/>
              </a:lnSpc>
              <a:buSzPct val="100000"/>
              <a:buFont typeface="Arial" charset="0"/>
              <a:buAutoNum type="arabicPeriod"/>
            </a:pPr>
            <a:r>
              <a:rPr lang="en-US" sz="2400" baseline="0" dirty="0">
                <a:latin typeface="Trebuchet MS" pitchFamily="34" charset="0"/>
              </a:rPr>
              <a:t>Write down 10 or more words that are  definitions, synonyms, meanings, or associations of that word.</a:t>
            </a:r>
          </a:p>
          <a:p>
            <a:pPr marL="514350" indent="-514350">
              <a:lnSpc>
                <a:spcPct val="150000"/>
              </a:lnSpc>
              <a:buSzPct val="100000"/>
              <a:buFont typeface="Arial" charset="0"/>
              <a:buAutoNum type="arabicPeriod"/>
            </a:pPr>
            <a:r>
              <a:rPr lang="en-US" sz="2400" baseline="0" dirty="0">
                <a:latin typeface="Trebuchet MS" pitchFamily="34" charset="0"/>
              </a:rPr>
              <a:t>There is no right or wrong, good or bad. Go for quantity not quality.</a:t>
            </a:r>
          </a:p>
          <a:p>
            <a:pPr marL="514350" indent="-514350">
              <a:lnSpc>
                <a:spcPct val="150000"/>
              </a:lnSpc>
              <a:buSzPct val="100000"/>
              <a:buFont typeface="Arial" charset="0"/>
              <a:buAutoNum type="arabicPeriod"/>
            </a:pPr>
            <a:r>
              <a:rPr lang="en-US" sz="2400" baseline="0" dirty="0">
                <a:latin typeface="Trebuchet MS" pitchFamily="34" charset="0"/>
              </a:rPr>
              <a:t>You have </a:t>
            </a:r>
            <a:r>
              <a:rPr lang="en-US" dirty="0" smtClean="0">
                <a:latin typeface="Trebuchet MS" pitchFamily="34" charset="0"/>
              </a:rPr>
              <a:t>45</a:t>
            </a:r>
            <a:r>
              <a:rPr lang="en-US" sz="2400" baseline="0" dirty="0" smtClean="0">
                <a:latin typeface="Trebuchet MS" pitchFamily="34" charset="0"/>
              </a:rPr>
              <a:t> </a:t>
            </a:r>
            <a:r>
              <a:rPr lang="en-US" sz="2400" baseline="0" dirty="0">
                <a:latin typeface="Trebuchet MS" pitchFamily="34" charset="0"/>
              </a:rPr>
              <a:t>seconds.</a:t>
            </a:r>
            <a:endParaRPr lang="en-US" sz="2400" dirty="0">
              <a:latin typeface="Trebuchet MS" pitchFamily="34" charset="0"/>
            </a:endParaRPr>
          </a:p>
        </p:txBody>
      </p:sp>
      <p:sp>
        <p:nvSpPr>
          <p:cNvPr id="7" name="Rectangle 2"/>
          <p:cNvSpPr txBox="1">
            <a:spLocks noChangeArrowheads="1"/>
          </p:cNvSpPr>
          <p:nvPr/>
        </p:nvSpPr>
        <p:spPr bwMode="auto">
          <a:xfrm>
            <a:off x="304800" y="762000"/>
            <a:ext cx="5943600" cy="914400"/>
          </a:xfrm>
          <a:prstGeom prst="rect">
            <a:avLst/>
          </a:prstGeom>
          <a:noFill/>
          <a:ln w="9525">
            <a:noFill/>
            <a:miter lim="800000"/>
            <a:headEnd/>
            <a:tailEnd/>
          </a:ln>
        </p:spPr>
        <p:txBody>
          <a:bodyPr anchor="ctr"/>
          <a:lstStyle/>
          <a:p>
            <a:pPr eaLnBrk="1" hangingPunct="1">
              <a:defRPr/>
            </a:pPr>
            <a:r>
              <a:rPr lang="en-US" sz="2800" kern="0" baseline="0" dirty="0">
                <a:solidFill>
                  <a:srgbClr val="D11242"/>
                </a:solidFill>
                <a:latin typeface="Trebuchet MS" pitchFamily="-65" charset="0"/>
                <a:ea typeface="+mj-ea"/>
                <a:cs typeface="+mj-cs"/>
              </a:rPr>
              <a:t>Word Association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Haworth Brand Mas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2197</TotalTime>
  <Words>2259</Words>
  <Application>Microsoft Office PowerPoint</Application>
  <PresentationFormat>On-screen Show (4:3)</PresentationFormat>
  <Paragraphs>346</Paragraphs>
  <Slides>35</Slides>
  <Notes>34</Notes>
  <HiddenSlides>2</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35</vt:i4>
      </vt:variant>
    </vt:vector>
  </HeadingPairs>
  <TitlesOfParts>
    <vt:vector size="51" baseType="lpstr">
      <vt:lpstr>Batang</vt:lpstr>
      <vt:lpstr>ＭＳ Ｐゴシック</vt:lpstr>
      <vt:lpstr>SimSun</vt:lpstr>
      <vt:lpstr>Arial</vt:lpstr>
      <vt:lpstr>Bell MT</vt:lpstr>
      <vt:lpstr>Calibri</vt:lpstr>
      <vt:lpstr>Eras Light ITC</vt:lpstr>
      <vt:lpstr>Perpetua Titling MT</vt:lpstr>
      <vt:lpstr>Tahoma</vt:lpstr>
      <vt:lpstr>Tekton Pro Cond</vt:lpstr>
      <vt:lpstr>Tempus Sans ITC</vt:lpstr>
      <vt:lpstr>Times New Roman</vt:lpstr>
      <vt:lpstr>Trebuchet MS</vt:lpstr>
      <vt:lpstr>Wingdings</vt:lpstr>
      <vt:lpstr>Haworth Brand Master</vt:lpstr>
      <vt:lpstr>Custom Design</vt:lpstr>
      <vt:lpstr>           Rob Langejans, Haworth </vt:lpstr>
      <vt:lpstr>PowerPoint Presentation</vt:lpstr>
      <vt:lpstr>PowerPoint Presentation</vt:lpstr>
      <vt:lpstr>PowerPoint Presentation</vt:lpstr>
      <vt:lpstr>PowerPoint Presentation</vt:lpstr>
      <vt:lpstr>   “Get Clear and Get Results” </vt:lpstr>
      <vt:lpstr>PowerPoint Presentation</vt:lpstr>
      <vt:lpstr>PowerPoint Presentation</vt:lpstr>
      <vt:lpstr>PowerPoint Presentation</vt:lpstr>
      <vt:lpstr> What’s going on?</vt:lpstr>
      <vt:lpstr>Search for Meaning Beyond Initial Statements</vt:lpstr>
      <vt:lpstr>PowerPoint Presentation</vt:lpstr>
      <vt:lpstr>PowerPoint Presentation</vt:lpstr>
      <vt:lpstr>Sample Scenario</vt:lpstr>
      <vt:lpstr>Sample Scenario</vt:lpstr>
      <vt:lpstr>Sample Scenario</vt:lpstr>
      <vt:lpstr>Clarify Technique</vt:lpstr>
      <vt:lpstr>Clarify Technique</vt:lpstr>
      <vt:lpstr>No Guessing!</vt:lpstr>
      <vt:lpstr>Clarify - Example</vt:lpstr>
      <vt:lpstr>Softening Statement Examples</vt:lpstr>
      <vt:lpstr>PowerPoint Presentation</vt:lpstr>
      <vt:lpstr>Clarify Practice Facilities in RED Designers in BLUE</vt:lpstr>
      <vt:lpstr>PowerPoint Presentation</vt:lpstr>
      <vt:lpstr>Clarify Practice Facilities in RED Designers in BLUE</vt:lpstr>
      <vt:lpstr>PowerPoint Presentation</vt:lpstr>
      <vt:lpstr>Clarify Practice Facilities in RED Designers in BLUE</vt:lpstr>
      <vt:lpstr>Clarify Practice Facilities in RED Designers in BLUE</vt:lpstr>
      <vt:lpstr>Clarify Practice Facilities in RED Designers in BLUE</vt:lpstr>
      <vt:lpstr>Clarify Practice </vt:lpstr>
      <vt:lpstr>“What the department wanted”</vt:lpstr>
      <vt:lpstr>Clarify</vt:lpstr>
      <vt:lpstr>Get Clear and Get Results</vt:lpstr>
      <vt:lpstr>Get Clear and Get Results</vt:lpstr>
      <vt:lpstr>    Thank you for your participation!   We value your feedback.  Please complete the survey. </vt:lpstr>
    </vt:vector>
  </TitlesOfParts>
  <Company>Admin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Vernon Thomas</cp:lastModifiedBy>
  <cp:revision>207</cp:revision>
  <dcterms:created xsi:type="dcterms:W3CDTF">2012-05-15T13:31:22Z</dcterms:created>
  <dcterms:modified xsi:type="dcterms:W3CDTF">2014-05-21T15:16:36Z</dcterms:modified>
</cp:coreProperties>
</file>