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266" r:id="rId3"/>
    <p:sldId id="267" r:id="rId4"/>
    <p:sldId id="280" r:id="rId5"/>
    <p:sldId id="269" r:id="rId6"/>
    <p:sldId id="256" r:id="rId7"/>
    <p:sldId id="257" r:id="rId8"/>
    <p:sldId id="258" r:id="rId9"/>
    <p:sldId id="259" r:id="rId10"/>
    <p:sldId id="281" r:id="rId11"/>
    <p:sldId id="260" r:id="rId12"/>
    <p:sldId id="261" r:id="rId13"/>
    <p:sldId id="263" r:id="rId14"/>
    <p:sldId id="264"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6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A45F7-10AD-4542-9432-C7E2051E00AB}" type="datetimeFigureOut">
              <a:rPr lang="en-US" smtClean="0"/>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8DFB4-8629-4BE8-B256-DD8FD38F6494}" type="slidenum">
              <a:rPr lang="en-US" smtClean="0"/>
              <a:t>‹#›</a:t>
            </a:fld>
            <a:endParaRPr lang="en-US"/>
          </a:p>
        </p:txBody>
      </p:sp>
    </p:spTree>
    <p:extLst>
      <p:ext uri="{BB962C8B-B14F-4D97-AF65-F5344CB8AC3E}">
        <p14:creationId xmlns:p14="http://schemas.microsoft.com/office/powerpoint/2010/main" val="413245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06939B9-0886-4498-9118-D6A72815F6DA}" type="slidenum">
              <a:rPr lang="en-US" altLang="en-US">
                <a:solidFill>
                  <a:prstClr val="black"/>
                </a:solidFill>
              </a:rPr>
              <a:pPr>
                <a:spcBef>
                  <a:spcPct val="0"/>
                </a:spcBef>
              </a:pPr>
              <a:t>1</a:t>
            </a:fld>
            <a:endParaRPr lang="en-US" altLang="en-US">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smtClean="0">
                <a:latin typeface="Arial" pitchFamily="34" charset="0"/>
                <a:ea typeface="ＭＳ Ｐゴシック" pitchFamily="34" charset="-128"/>
              </a:rPr>
              <a:t>Welcome to the</a:t>
            </a:r>
            <a:r>
              <a:rPr lang="en-US" altLang="en-US" sz="3600" baseline="0" dirty="0" smtClean="0">
                <a:latin typeface="Arial" pitchFamily="34" charset="0"/>
                <a:ea typeface="ＭＳ Ｐゴシック" pitchFamily="34" charset="-128"/>
              </a:rPr>
              <a:t> Georgia Power Commercial Energy Efficiency Program training. </a:t>
            </a:r>
            <a:r>
              <a:rPr lang="en-US" altLang="en-US" sz="3600" dirty="0" smtClean="0">
                <a:latin typeface="Arial" pitchFamily="34" charset="0"/>
                <a:ea typeface="ＭＳ Ｐゴシック" pitchFamily="34" charset="-128"/>
              </a:rPr>
              <a:t>This</a:t>
            </a:r>
            <a:r>
              <a:rPr lang="en-US" altLang="en-US" sz="3600" baseline="0" dirty="0" smtClean="0">
                <a:latin typeface="Arial" pitchFamily="34" charset="0"/>
                <a:ea typeface="ＭＳ Ｐゴシック" pitchFamily="34" charset="-128"/>
              </a:rPr>
              <a:t> session is intended for contractors and service providers interested in participating in the Program and becoming registered Trade Allies.  Customers and other program participants may find this training useful as an overview of the rebate requirements and application process.</a:t>
            </a:r>
          </a:p>
        </p:txBody>
      </p:sp>
    </p:spTree>
    <p:extLst>
      <p:ext uri="{BB962C8B-B14F-4D97-AF65-F5344CB8AC3E}">
        <p14:creationId xmlns:p14="http://schemas.microsoft.com/office/powerpoint/2010/main" val="226997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Now lets get into HVAC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We’ve added Variable Frequency Drives to the program rebated at $50/horsepower controlled – this is only for HVAC related applications such as building exhaust fans, return air fans, cooling tower fans, chilled and condenser water pumps etc.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We’ve also changed the rebates for AC only and heat pumps. Now we have tiers to recognize different levels of efficiency – Tier 1 AC only units receive $20/ton and Tier 2 $30/ton</a:t>
            </a:r>
          </a:p>
          <a:p>
            <a:r>
              <a:rPr lang="en-US" altLang="en-US" smtClean="0">
                <a:latin typeface="Arial" pitchFamily="34" charset="0"/>
                <a:ea typeface="ＭＳ Ｐゴシック" pitchFamily="34" charset="-128"/>
              </a:rPr>
              <a:t>Tier 1 Heat pumps are $40/ton and tier 2 $60/ton, and water source heat pumps are $50/ton</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If you want to apply for a chiller system or variable refrigerant flow system you will do that through our custom savings program which (Denise) will cover</a:t>
            </a: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Mention that the PDFs will be updated with the EER, SEER and IEER efficiency ratings.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For Custom Savings projects, they will need to set up a meeting with our technical team to discuss eligibility (Dean Jurecic will be main contact)</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4320" indent="-281463">
              <a:spcBef>
                <a:spcPct val="30000"/>
              </a:spcBef>
              <a:defRPr sz="1200">
                <a:solidFill>
                  <a:schemeClr val="tx1"/>
                </a:solidFill>
                <a:latin typeface="Arial" pitchFamily="34" charset="0"/>
                <a:ea typeface="ＭＳ Ｐゴシック" pitchFamily="34" charset="-128"/>
              </a:defRPr>
            </a:lvl2pPr>
            <a:lvl3pPr marL="1130570" indent="-224856">
              <a:spcBef>
                <a:spcPct val="30000"/>
              </a:spcBef>
              <a:defRPr sz="1200">
                <a:solidFill>
                  <a:schemeClr val="tx1"/>
                </a:solidFill>
                <a:latin typeface="Arial" pitchFamily="34" charset="0"/>
                <a:ea typeface="ＭＳ Ｐゴシック" pitchFamily="34" charset="-128"/>
              </a:defRPr>
            </a:lvl3pPr>
            <a:lvl4pPr marL="1583426" indent="-224856">
              <a:spcBef>
                <a:spcPct val="30000"/>
              </a:spcBef>
              <a:defRPr sz="1200">
                <a:solidFill>
                  <a:schemeClr val="tx1"/>
                </a:solidFill>
                <a:latin typeface="Arial" pitchFamily="34" charset="0"/>
                <a:ea typeface="ＭＳ Ｐゴシック" pitchFamily="34" charset="-128"/>
              </a:defRPr>
            </a:lvl4pPr>
            <a:lvl5pPr marL="2036283" indent="-224856">
              <a:spcBef>
                <a:spcPct val="30000"/>
              </a:spcBef>
              <a:defRPr sz="1200">
                <a:solidFill>
                  <a:schemeClr val="tx1"/>
                </a:solidFill>
                <a:latin typeface="Arial" pitchFamily="34" charset="0"/>
                <a:ea typeface="ＭＳ Ｐゴシック" pitchFamily="34" charset="-128"/>
              </a:defRPr>
            </a:lvl5pPr>
            <a:lvl6pPr marL="2489139"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1996"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4853"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7709"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D58DA7EA-F51A-4A34-B5B2-208AB226B9A9}" type="slidenum">
              <a:rPr lang="en-US" altLang="en-US"/>
              <a:pPr>
                <a:spcBef>
                  <a:spcPct val="0"/>
                </a:spcBef>
              </a:pPr>
              <a:t>12</a:t>
            </a:fld>
            <a:endParaRPr lang="en-US" altLang="en-US"/>
          </a:p>
        </p:txBody>
      </p:sp>
    </p:spTree>
    <p:extLst>
      <p:ext uri="{BB962C8B-B14F-4D97-AF65-F5344CB8AC3E}">
        <p14:creationId xmlns:p14="http://schemas.microsoft.com/office/powerpoint/2010/main" val="284369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Now lets get into HVAC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We’ve added Variable Frequency Drives to the program rebated at $50/horsepower controlled – this is only for HVAC related applications such as building exhaust fans, return air fans, cooling tower fans, chilled and condenser water pumps etc.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We’ve also changed the rebates for AC only and heat pumps. Now we have tiers to recognize different levels of efficiency – Tier 1 AC only units receive $20/ton and Tier 2 $30/ton</a:t>
            </a:r>
          </a:p>
          <a:p>
            <a:r>
              <a:rPr lang="en-US" altLang="en-US" smtClean="0">
                <a:latin typeface="Arial" pitchFamily="34" charset="0"/>
                <a:ea typeface="ＭＳ Ｐゴシック" pitchFamily="34" charset="-128"/>
              </a:rPr>
              <a:t>Tier 1 Heat pumps are $40/ton and tier 2 $60/ton, and water source heat pumps are $50/ton</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If you want to apply for a chiller system or variable refrigerant flow system you will do that through our custom savings program which (Denise) will cover</a:t>
            </a: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Mention that the PDFs will be updated with the EER, SEER and IEER efficiency ratings.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For Custom Savings projects, they will need to set up a meeting with our technical team to discuss eligibility (Dean Jurecic will be main contact)</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4320" indent="-281463">
              <a:spcBef>
                <a:spcPct val="30000"/>
              </a:spcBef>
              <a:defRPr sz="1200">
                <a:solidFill>
                  <a:schemeClr val="tx1"/>
                </a:solidFill>
                <a:latin typeface="Arial" pitchFamily="34" charset="0"/>
                <a:ea typeface="ＭＳ Ｐゴシック" pitchFamily="34" charset="-128"/>
              </a:defRPr>
            </a:lvl2pPr>
            <a:lvl3pPr marL="1130570" indent="-224856">
              <a:spcBef>
                <a:spcPct val="30000"/>
              </a:spcBef>
              <a:defRPr sz="1200">
                <a:solidFill>
                  <a:schemeClr val="tx1"/>
                </a:solidFill>
                <a:latin typeface="Arial" pitchFamily="34" charset="0"/>
                <a:ea typeface="ＭＳ Ｐゴシック" pitchFamily="34" charset="-128"/>
              </a:defRPr>
            </a:lvl3pPr>
            <a:lvl4pPr marL="1583426" indent="-224856">
              <a:spcBef>
                <a:spcPct val="30000"/>
              </a:spcBef>
              <a:defRPr sz="1200">
                <a:solidFill>
                  <a:schemeClr val="tx1"/>
                </a:solidFill>
                <a:latin typeface="Arial" pitchFamily="34" charset="0"/>
                <a:ea typeface="ＭＳ Ｐゴシック" pitchFamily="34" charset="-128"/>
              </a:defRPr>
            </a:lvl4pPr>
            <a:lvl5pPr marL="2036283" indent="-224856">
              <a:spcBef>
                <a:spcPct val="30000"/>
              </a:spcBef>
              <a:defRPr sz="1200">
                <a:solidFill>
                  <a:schemeClr val="tx1"/>
                </a:solidFill>
                <a:latin typeface="Arial" pitchFamily="34" charset="0"/>
                <a:ea typeface="ＭＳ Ｐゴシック" pitchFamily="34" charset="-128"/>
              </a:defRPr>
            </a:lvl5pPr>
            <a:lvl6pPr marL="2489139"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1996"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4853"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7709"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7FB4748-0007-4AA0-9840-B40088973CAA}" type="slidenum">
              <a:rPr lang="en-US" altLang="en-US"/>
              <a:pPr>
                <a:spcBef>
                  <a:spcPct val="0"/>
                </a:spcBef>
              </a:pPr>
              <a:t>13</a:t>
            </a:fld>
            <a:endParaRPr lang="en-US" altLang="en-US"/>
          </a:p>
        </p:txBody>
      </p:sp>
    </p:spTree>
    <p:extLst>
      <p:ext uri="{BB962C8B-B14F-4D97-AF65-F5344CB8AC3E}">
        <p14:creationId xmlns:p14="http://schemas.microsoft.com/office/powerpoint/2010/main" val="19293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Now lets get into HVAC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We’ve added Variable Frequency Drives to the program rebated at $50/horsepower controlled – this is only for HVAC related applications such as building exhaust fans, return air fans, cooling tower fans, chilled and condenser water pumps etc.</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We’ve also changed the rebates for AC only and heat pumps. Now we have tiers to recognize different levels of efficiency – Tier 1 AC only units receive $20/ton and Tier 2 $30/ton</a:t>
            </a:r>
          </a:p>
          <a:p>
            <a:r>
              <a:rPr lang="en-US" altLang="en-US" smtClean="0">
                <a:latin typeface="Arial" pitchFamily="34" charset="0"/>
                <a:ea typeface="ＭＳ Ｐゴシック" pitchFamily="34" charset="-128"/>
              </a:rPr>
              <a:t>Tier 1 Heat pumps are $40/ton and tier 2 $60/ton, and water source heat pumps are $50/ton</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If you want to apply for a chiller system or variable refrigerant flow system you will do that through our custom savings program which (Denise) will cover</a:t>
            </a: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Mention that the PDFs will be updated with the EER, SEER and IEER efficiency ratings.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For Custom Savings projects, they will need to set up a meeting with our technical team to discuss eligibility (Dean Jurecic will be main contact)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4320" indent="-281463">
              <a:spcBef>
                <a:spcPct val="30000"/>
              </a:spcBef>
              <a:defRPr sz="1200">
                <a:solidFill>
                  <a:schemeClr val="tx1"/>
                </a:solidFill>
                <a:latin typeface="Arial" pitchFamily="34" charset="0"/>
                <a:ea typeface="ＭＳ Ｐゴシック" pitchFamily="34" charset="-128"/>
              </a:defRPr>
            </a:lvl2pPr>
            <a:lvl3pPr marL="1130570" indent="-224856">
              <a:spcBef>
                <a:spcPct val="30000"/>
              </a:spcBef>
              <a:defRPr sz="1200">
                <a:solidFill>
                  <a:schemeClr val="tx1"/>
                </a:solidFill>
                <a:latin typeface="Arial" pitchFamily="34" charset="0"/>
                <a:ea typeface="ＭＳ Ｐゴシック" pitchFamily="34" charset="-128"/>
              </a:defRPr>
            </a:lvl3pPr>
            <a:lvl4pPr marL="1583426" indent="-224856">
              <a:spcBef>
                <a:spcPct val="30000"/>
              </a:spcBef>
              <a:defRPr sz="1200">
                <a:solidFill>
                  <a:schemeClr val="tx1"/>
                </a:solidFill>
                <a:latin typeface="Arial" pitchFamily="34" charset="0"/>
                <a:ea typeface="ＭＳ Ｐゴシック" pitchFamily="34" charset="-128"/>
              </a:defRPr>
            </a:lvl4pPr>
            <a:lvl5pPr marL="2036283" indent="-224856">
              <a:spcBef>
                <a:spcPct val="30000"/>
              </a:spcBef>
              <a:defRPr sz="1200">
                <a:solidFill>
                  <a:schemeClr val="tx1"/>
                </a:solidFill>
                <a:latin typeface="Arial" pitchFamily="34" charset="0"/>
                <a:ea typeface="ＭＳ Ｐゴシック" pitchFamily="34" charset="-128"/>
              </a:defRPr>
            </a:lvl5pPr>
            <a:lvl6pPr marL="2489139"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1996"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4853"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7709" indent="-224856"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391ABA61-BFD6-419D-A9BB-0626B67D7A39}" type="slidenum">
              <a:rPr lang="en-US" altLang="en-US"/>
              <a:pPr>
                <a:spcBef>
                  <a:spcPct val="0"/>
                </a:spcBef>
              </a:pPr>
              <a:t>14</a:t>
            </a:fld>
            <a:endParaRPr lang="en-US" altLang="en-US"/>
          </a:p>
        </p:txBody>
      </p:sp>
    </p:spTree>
    <p:extLst>
      <p:ext uri="{BB962C8B-B14F-4D97-AF65-F5344CB8AC3E}">
        <p14:creationId xmlns:p14="http://schemas.microsoft.com/office/powerpoint/2010/main" val="367585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In addition to equipment and lighting rebates, Georgia Power Commercial customers that install energy-saving technology are eligible for energy efficiency incentives based on calculated energy savings and permanent demand reduction</a:t>
            </a:r>
          </a:p>
          <a:p>
            <a:r>
              <a:rPr lang="en-US" altLang="en-US" smtClean="0">
                <a:latin typeface="Arial" pitchFamily="34" charset="0"/>
                <a:ea typeface="ＭＳ Ｐゴシック" pitchFamily="34" charset="-128"/>
              </a:rPr>
              <a:t>Demand ventilation controls and refrigeration system upgrades are other examples</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Equipment must </a:t>
            </a:r>
            <a:r>
              <a:rPr lang="en-US" altLang="en-US" smtClean="0">
                <a:latin typeface="Arial" pitchFamily="34" charset="0"/>
                <a:ea typeface="ＭＳ Ｐゴシック" pitchFamily="34" charset="-128"/>
                <a:cs typeface="Arial" pitchFamily="34" charset="0"/>
              </a:rPr>
              <a:t>exceed efficiency levels required by local, state, or federal codes and standards</a:t>
            </a:r>
          </a:p>
          <a:p>
            <a:endParaRPr lang="en-US" altLang="en-US" smtClean="0">
              <a:latin typeface="Arial" pitchFamily="34" charset="0"/>
              <a:ea typeface="ＭＳ Ｐゴシック" pitchFamily="34" charset="-128"/>
              <a:cs typeface="Arial" pitchFamily="34" charset="0"/>
            </a:endParaRPr>
          </a:p>
          <a:p>
            <a:r>
              <a:rPr lang="en-US" altLang="en-US" smtClean="0">
                <a:latin typeface="Arial" pitchFamily="34" charset="0"/>
                <a:ea typeface="ＭＳ Ｐゴシック" pitchFamily="34" charset="-128"/>
                <a:cs typeface="Arial" pitchFamily="34" charset="0"/>
              </a:rPr>
              <a:t>Examples include:  Energy management systems, Chillers, HVAC system improvement, Motors</a:t>
            </a:r>
          </a:p>
          <a:p>
            <a:endParaRPr lang="en-US" altLang="en-US" smtClean="0">
              <a:latin typeface="Arial" pitchFamily="34" charset="0"/>
              <a:ea typeface="ＭＳ Ｐゴシック"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DCE945B4-DD1F-4803-8FE5-537ECB691B87}" type="slidenum">
              <a:rPr lang="en-US" altLang="en-US">
                <a:solidFill>
                  <a:prstClr val="black"/>
                </a:solidFill>
              </a:rPr>
              <a:pPr>
                <a:spcBef>
                  <a:spcPct val="0"/>
                </a:spcBef>
              </a:pPr>
              <a:t>15</a:t>
            </a:fld>
            <a:endParaRPr lang="en-US" altLang="en-US">
              <a:solidFill>
                <a:prstClr val="black"/>
              </a:solidFill>
            </a:endParaRPr>
          </a:p>
        </p:txBody>
      </p:sp>
    </p:spTree>
    <p:extLst>
      <p:ext uri="{BB962C8B-B14F-4D97-AF65-F5344CB8AC3E}">
        <p14:creationId xmlns:p14="http://schemas.microsoft.com/office/powerpoint/2010/main" val="124358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68913" indent="-294043">
              <a:spcBef>
                <a:spcPct val="30000"/>
              </a:spcBef>
              <a:defRPr sz="1200">
                <a:solidFill>
                  <a:schemeClr val="tx1"/>
                </a:solidFill>
                <a:latin typeface="Arial" pitchFamily="34" charset="0"/>
                <a:ea typeface="ＭＳ Ｐゴシック" pitchFamily="34" charset="-128"/>
              </a:defRPr>
            </a:lvl2pPr>
            <a:lvl3pPr marL="1182459" indent="-234291">
              <a:spcBef>
                <a:spcPct val="30000"/>
              </a:spcBef>
              <a:defRPr sz="1200">
                <a:solidFill>
                  <a:schemeClr val="tx1"/>
                </a:solidFill>
                <a:latin typeface="Arial" pitchFamily="34" charset="0"/>
                <a:ea typeface="ＭＳ Ｐゴシック" pitchFamily="34" charset="-128"/>
              </a:defRPr>
            </a:lvl3pPr>
            <a:lvl4pPr marL="1657329" indent="-234291">
              <a:spcBef>
                <a:spcPct val="30000"/>
              </a:spcBef>
              <a:defRPr sz="1200">
                <a:solidFill>
                  <a:schemeClr val="tx1"/>
                </a:solidFill>
                <a:latin typeface="Arial" pitchFamily="34" charset="0"/>
                <a:ea typeface="ＭＳ Ｐゴシック" pitchFamily="34" charset="-128"/>
              </a:defRPr>
            </a:lvl4pPr>
            <a:lvl5pPr marL="2132200" indent="-234291">
              <a:spcBef>
                <a:spcPct val="30000"/>
              </a:spcBef>
              <a:defRPr sz="1200">
                <a:solidFill>
                  <a:schemeClr val="tx1"/>
                </a:solidFill>
                <a:latin typeface="Arial" pitchFamily="34" charset="0"/>
                <a:ea typeface="ＭＳ Ｐゴシック" pitchFamily="34" charset="-128"/>
              </a:defRPr>
            </a:lvl5pPr>
            <a:lvl6pPr marL="2585056" indent="-234291"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37913" indent="-234291"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90770" indent="-234291"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43626" indent="-234291"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3508FBC3-C3AD-40AD-B894-FE42BA7EEBC7}" type="slidenum">
              <a:rPr lang="en-US" altLang="en-US" sz="1300">
                <a:solidFill>
                  <a:prstClr val="black"/>
                </a:solidFill>
              </a:rPr>
              <a:pPr>
                <a:spcBef>
                  <a:spcPct val="0"/>
                </a:spcBef>
              </a:pPr>
              <a:t>16</a:t>
            </a:fld>
            <a:endParaRPr lang="en-US" altLang="en-US" sz="1300">
              <a:solidFill>
                <a:prstClr val="black"/>
              </a:solidFill>
            </a:endParaRPr>
          </a:p>
        </p:txBody>
      </p:sp>
    </p:spTree>
    <p:extLst>
      <p:ext uri="{BB962C8B-B14F-4D97-AF65-F5344CB8AC3E}">
        <p14:creationId xmlns:p14="http://schemas.microsoft.com/office/powerpoint/2010/main" val="85703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2CF5835B-EE38-4AF5-B0DB-86CD5F8B229E}" type="slidenum">
              <a:rPr lang="en-US" altLang="en-US">
                <a:solidFill>
                  <a:prstClr val="black"/>
                </a:solidFill>
              </a:rPr>
              <a:pPr>
                <a:spcBef>
                  <a:spcPct val="0"/>
                </a:spcBef>
              </a:pPr>
              <a:t>17</a:t>
            </a:fld>
            <a:endParaRPr lang="en-US" altLang="en-US">
              <a:solidFill>
                <a:prstClr val="black"/>
              </a:solidFill>
            </a:endParaRPr>
          </a:p>
        </p:txBody>
      </p:sp>
    </p:spTree>
    <p:extLst>
      <p:ext uri="{BB962C8B-B14F-4D97-AF65-F5344CB8AC3E}">
        <p14:creationId xmlns:p14="http://schemas.microsoft.com/office/powerpoint/2010/main" val="352086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Can call ICF rep or call center # on the website to confirm rate type is eligible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D6324BB-ABC0-44D0-A735-0F21CE1B601B}" type="slidenum">
              <a:rPr lang="en-US" altLang="en-US">
                <a:solidFill>
                  <a:prstClr val="black"/>
                </a:solidFill>
              </a:rPr>
              <a:pPr>
                <a:spcBef>
                  <a:spcPct val="0"/>
                </a:spcBef>
              </a:pPr>
              <a:t>18</a:t>
            </a:fld>
            <a:endParaRPr lang="en-US" altLang="en-US">
              <a:solidFill>
                <a:prstClr val="black"/>
              </a:solidFill>
            </a:endParaRPr>
          </a:p>
        </p:txBody>
      </p:sp>
    </p:spTree>
    <p:extLst>
      <p:ext uri="{BB962C8B-B14F-4D97-AF65-F5344CB8AC3E}">
        <p14:creationId xmlns:p14="http://schemas.microsoft.com/office/powerpoint/2010/main" val="341947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Unless capped, the rebate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17CC1940-5797-4675-BEA2-514E7CDE210D}" type="slidenum">
              <a:rPr lang="en-US" altLang="en-US">
                <a:solidFill>
                  <a:prstClr val="black"/>
                </a:solidFill>
              </a:rPr>
              <a:pPr>
                <a:spcBef>
                  <a:spcPct val="0"/>
                </a:spcBef>
              </a:pPr>
              <a:t>19</a:t>
            </a:fld>
            <a:endParaRPr lang="en-US" altLang="en-US">
              <a:solidFill>
                <a:prstClr val="black"/>
              </a:solidFill>
            </a:endParaRPr>
          </a:p>
        </p:txBody>
      </p:sp>
    </p:spTree>
    <p:extLst>
      <p:ext uri="{BB962C8B-B14F-4D97-AF65-F5344CB8AC3E}">
        <p14:creationId xmlns:p14="http://schemas.microsoft.com/office/powerpoint/2010/main" val="923139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7225D1DA-B39C-4D33-B16A-017824B2B712}" type="slidenum">
              <a:rPr lang="en-US" altLang="en-US">
                <a:solidFill>
                  <a:prstClr val="black"/>
                </a:solidFill>
              </a:rPr>
              <a:pPr>
                <a:spcBef>
                  <a:spcPct val="0"/>
                </a:spcBef>
              </a:pPr>
              <a:t>20</a:t>
            </a:fld>
            <a:endParaRPr lang="en-US" altLang="en-US">
              <a:solidFill>
                <a:prstClr val="black"/>
              </a:solidFill>
            </a:endParaRPr>
          </a:p>
        </p:txBody>
      </p:sp>
    </p:spTree>
    <p:extLst>
      <p:ext uri="{BB962C8B-B14F-4D97-AF65-F5344CB8AC3E}">
        <p14:creationId xmlns:p14="http://schemas.microsoft.com/office/powerpoint/2010/main" val="139048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9F12253-45B7-47CE-BEF0-79364988B46F}" type="slidenum">
              <a:rPr lang="en-US" altLang="en-US">
                <a:solidFill>
                  <a:prstClr val="black"/>
                </a:solidFill>
              </a:rPr>
              <a:pPr>
                <a:spcBef>
                  <a:spcPct val="0"/>
                </a:spcBef>
              </a:pPr>
              <a:t>21</a:t>
            </a:fld>
            <a:endParaRPr lang="en-US" altLang="en-US">
              <a:solidFill>
                <a:prstClr val="black"/>
              </a:solidFill>
            </a:endParaRPr>
          </a:p>
        </p:txBody>
      </p:sp>
    </p:spTree>
    <p:extLst>
      <p:ext uri="{BB962C8B-B14F-4D97-AF65-F5344CB8AC3E}">
        <p14:creationId xmlns:p14="http://schemas.microsoft.com/office/powerpoint/2010/main" val="319246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The</a:t>
            </a:r>
            <a:r>
              <a:rPr lang="en-US" altLang="en-US" baseline="0" dirty="0" smtClean="0">
                <a:latin typeface="Arial" pitchFamily="34" charset="0"/>
                <a:ea typeface="ＭＳ Ｐゴシック" pitchFamily="34" charset="-128"/>
              </a:rPr>
              <a:t> training will include an overview of the program requirements, information on how to become a registered trade ally, a review of the eligible equipment and rebate levels, and finally a walk through of the online application process and resources available on the Georgia Power website</a:t>
            </a:r>
            <a:endParaRPr lang="en-US" altLang="en-US" dirty="0" smtClean="0">
              <a:latin typeface="Arial" pitchFamily="34" charset="0"/>
              <a:ea typeface="ＭＳ Ｐゴシック" pitchFamily="34" charset="-128"/>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3F29D07-1442-4699-ACF1-8976AF9D9057}" type="slidenum">
              <a:rPr lang="en-US" altLang="en-US">
                <a:solidFill>
                  <a:prstClr val="black"/>
                </a:solidFill>
              </a:rPr>
              <a:pPr>
                <a:spcBef>
                  <a:spcPct val="0"/>
                </a:spcBef>
              </a:pPr>
              <a:t>2</a:t>
            </a:fld>
            <a:endParaRPr lang="en-US" altLang="en-US">
              <a:solidFill>
                <a:prstClr val="black"/>
              </a:solidFill>
            </a:endParaRPr>
          </a:p>
        </p:txBody>
      </p:sp>
    </p:spTree>
    <p:extLst>
      <p:ext uri="{BB962C8B-B14F-4D97-AF65-F5344CB8AC3E}">
        <p14:creationId xmlns:p14="http://schemas.microsoft.com/office/powerpoint/2010/main" val="103836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50B00974-B61C-411B-8939-26F4A06FF02A}" type="slidenum">
              <a:rPr lang="en-US" altLang="en-US">
                <a:solidFill>
                  <a:prstClr val="black"/>
                </a:solidFill>
              </a:rPr>
              <a:pPr>
                <a:spcBef>
                  <a:spcPct val="0"/>
                </a:spcBef>
              </a:pPr>
              <a:t>22</a:t>
            </a:fld>
            <a:endParaRPr lang="en-US" altLang="en-US">
              <a:solidFill>
                <a:prstClr val="black"/>
              </a:solidFill>
            </a:endParaRPr>
          </a:p>
        </p:txBody>
      </p:sp>
    </p:spTree>
    <p:extLst>
      <p:ext uri="{BB962C8B-B14F-4D97-AF65-F5344CB8AC3E}">
        <p14:creationId xmlns:p14="http://schemas.microsoft.com/office/powerpoint/2010/main" val="46574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49" indent="-168249">
              <a:buFontTx/>
              <a:buChar char="•"/>
            </a:pPr>
            <a:r>
              <a:rPr lang="en-US" altLang="en-US" smtClean="0">
                <a:latin typeface="Arial" pitchFamily="34" charset="0"/>
                <a:ea typeface="ＭＳ Ｐゴシック" pitchFamily="34" charset="-128"/>
              </a:rPr>
              <a:t>Mention common contractor approach – 1</a:t>
            </a:r>
            <a:r>
              <a:rPr lang="en-US" altLang="en-US" baseline="30000" smtClean="0">
                <a:latin typeface="Arial" pitchFamily="34" charset="0"/>
                <a:ea typeface="ＭＳ Ｐゴシック" pitchFamily="34" charset="-128"/>
              </a:rPr>
              <a:t>st</a:t>
            </a:r>
            <a:r>
              <a:rPr lang="en-US" altLang="en-US" smtClean="0">
                <a:latin typeface="Arial" pitchFamily="34" charset="0"/>
                <a:ea typeface="ＭＳ Ｐゴシック" pitchFamily="34" charset="-128"/>
              </a:rPr>
              <a:t> question is are you a GA Power commercial customer?</a:t>
            </a:r>
          </a:p>
          <a:p>
            <a:pPr marL="168249" indent="-168249">
              <a:buFontTx/>
              <a:buChar char="•"/>
            </a:pPr>
            <a:r>
              <a:rPr lang="en-US" altLang="en-US" smtClean="0">
                <a:latin typeface="Arial" pitchFamily="34" charset="0"/>
                <a:ea typeface="ＭＳ Ｐゴシック" pitchFamily="34" charset="-128"/>
              </a:rPr>
              <a:t>Industrial / Manufactures / NonGPC commercial are not eligible</a:t>
            </a:r>
          </a:p>
        </p:txBody>
      </p:sp>
    </p:spTree>
    <p:extLst>
      <p:ext uri="{BB962C8B-B14F-4D97-AF65-F5344CB8AC3E}">
        <p14:creationId xmlns:p14="http://schemas.microsoft.com/office/powerpoint/2010/main" val="28592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E5008A4B-45AA-462E-BC2D-16A05B7279A1}" type="slidenum">
              <a:rPr lang="en-US" altLang="en-US">
                <a:solidFill>
                  <a:prstClr val="black"/>
                </a:solidFill>
              </a:rPr>
              <a:pPr>
                <a:spcBef>
                  <a:spcPct val="0"/>
                </a:spcBef>
              </a:pPr>
              <a:t>24</a:t>
            </a:fld>
            <a:endParaRPr lang="en-US" altLang="en-US">
              <a:solidFill>
                <a:prstClr val="black"/>
              </a:solidFill>
            </a:endParaRPr>
          </a:p>
        </p:txBody>
      </p:sp>
    </p:spTree>
    <p:extLst>
      <p:ext uri="{BB962C8B-B14F-4D97-AF65-F5344CB8AC3E}">
        <p14:creationId xmlns:p14="http://schemas.microsoft.com/office/powerpoint/2010/main" val="387644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latin typeface="Arial" pitchFamily="34" charset="0"/>
                <a:ea typeface="ＭＳ Ｐゴシック" pitchFamily="34" charset="-128"/>
              </a:rPr>
              <a:t>These</a:t>
            </a:r>
            <a:r>
              <a:rPr lang="en-US" altLang="en-US" baseline="0" dirty="0" smtClean="0">
                <a:latin typeface="Arial" pitchFamily="34" charset="0"/>
                <a:ea typeface="ＭＳ Ｐゴシック" pitchFamily="34" charset="-128"/>
              </a:rPr>
              <a:t> requirements apply to all participants in the Georgia Power Commercial Energy Efficiency Program. To be eligible, equipment must be new and meet all minimum efficiency and performance standards. We will explain what these standards are later in the training and you can always visit the program website link shown on this slide to review eligibility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pitchFamily="34" charset="0"/>
                <a:ea typeface="ＭＳ Ｐゴシック" pitchFamily="34" charset="-128"/>
              </a:rPr>
              <a:t>For customers to receive commercial program rebates, they must be on a Georgia Power Commercial rate, and this includes all customers that are not on a residential or industrial rate. Exceptions can be granted for multi-family buildings on a residential rate. For these properties, common areas, including hallways and parking garages, may qualify for commercial rebates. Residential customers may also receive rebates through Georgia Power’s residential energy efficiency programs</a:t>
            </a:r>
          </a:p>
          <a:p>
            <a:pPr marL="0" indent="0">
              <a:buFontTx/>
              <a:buNone/>
            </a:pPr>
            <a:endParaRPr lang="en-US" altLang="en-US" baseline="0" dirty="0" smtClean="0">
              <a:latin typeface="Arial" pitchFamily="34" charset="0"/>
              <a:ea typeface="ＭＳ Ｐゴシック" pitchFamily="34" charset="-128"/>
            </a:endParaRPr>
          </a:p>
          <a:p>
            <a:pPr marL="0" indent="0">
              <a:buFontTx/>
              <a:buNone/>
            </a:pPr>
            <a:r>
              <a:rPr lang="en-US" altLang="en-US" baseline="0" dirty="0" smtClean="0">
                <a:latin typeface="Arial" pitchFamily="34" charset="0"/>
                <a:ea typeface="ＭＳ Ｐゴシック" pitchFamily="34" charset="-128"/>
              </a:rPr>
              <a:t>To confirm a customer’s rate and verify they are commercial, review page 2 of their monthly electric bill and the word Commercial  should be included in the Current Electric Service field.</a:t>
            </a:r>
          </a:p>
          <a:p>
            <a:pPr marL="0" indent="0">
              <a:buFontTx/>
              <a:buNone/>
            </a:pPr>
            <a:endParaRPr lang="en-US" altLang="en-US" baseline="0" dirty="0" smtClean="0">
              <a:latin typeface="Arial" pitchFamily="34" charset="0"/>
              <a:ea typeface="ＭＳ Ｐゴシック" pitchFamily="34" charset="-128"/>
            </a:endParaRPr>
          </a:p>
          <a:p>
            <a:pPr marL="0" indent="0">
              <a:buFontTx/>
              <a:buNone/>
            </a:pPr>
            <a:r>
              <a:rPr lang="en-US" altLang="en-US" baseline="0" dirty="0" smtClean="0">
                <a:latin typeface="Arial" pitchFamily="34" charset="0"/>
                <a:ea typeface="ＭＳ Ｐゴシック" pitchFamily="34" charset="-128"/>
              </a:rPr>
              <a:t>And finally rebate applications must be submitted within 90 days of project completion or invoice date. This rule applies to all program participants. For example, if a lighting project was completed on June 1</a:t>
            </a:r>
            <a:r>
              <a:rPr lang="en-US" altLang="en-US" baseline="30000" dirty="0" smtClean="0">
                <a:latin typeface="Arial" pitchFamily="34" charset="0"/>
                <a:ea typeface="ＭＳ Ｐゴシック" pitchFamily="34" charset="-128"/>
              </a:rPr>
              <a:t>st</a:t>
            </a:r>
            <a:r>
              <a:rPr lang="en-US" altLang="en-US" baseline="0" dirty="0" smtClean="0">
                <a:latin typeface="Arial" pitchFamily="34" charset="0"/>
                <a:ea typeface="ＭＳ Ｐゴシック" pitchFamily="34" charset="-128"/>
              </a:rPr>
              <a:t>, the deadline for submitting an application will be August 31</a:t>
            </a:r>
            <a:r>
              <a:rPr lang="en-US" altLang="en-US" baseline="30000" dirty="0" smtClean="0">
                <a:latin typeface="Arial" pitchFamily="34" charset="0"/>
                <a:ea typeface="ＭＳ Ｐゴシック" pitchFamily="34" charset="-128"/>
              </a:rPr>
              <a:t>st</a:t>
            </a:r>
            <a:r>
              <a:rPr lang="en-US" altLang="en-US" baseline="0" dirty="0" smtClean="0">
                <a:latin typeface="Arial" pitchFamily="34" charset="0"/>
                <a:ea typeface="ＭＳ Ｐゴシック" pitchFamily="34" charset="-128"/>
              </a:rPr>
              <a:t> </a:t>
            </a:r>
            <a:endParaRPr lang="en-US" altLang="en-US" dirty="0" smtClean="0">
              <a:latin typeface="Arial" pitchFamily="34" charset="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D335AF96-951B-41BB-8B48-F629E7D2320D}" type="slidenum">
              <a:rPr lang="en-US" altLang="en-US">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230282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*Emphasize that if projects are ongoing, be sure to track inventory of equipment installed and keep track of invoices for eligible equipment</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6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65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3225" indent="-2365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152650" indent="-2365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9850" indent="-2365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7050" indent="-2365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4250" indent="-2365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81450" indent="-2365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DE3B1AE-0B50-4849-A7E7-D7BF3EDA8185}" type="slidenum">
              <a:rPr lang="en-US" altLang="en-US" sz="1300">
                <a:solidFill>
                  <a:srgbClr val="000000"/>
                </a:solidFill>
              </a:rPr>
              <a:pPr>
                <a:spcBef>
                  <a:spcPct val="0"/>
                </a:spcBef>
              </a:pPr>
              <a:t>4</a:t>
            </a:fld>
            <a:endParaRPr lang="en-US" altLang="en-US" sz="1300">
              <a:solidFill>
                <a:srgbClr val="000000"/>
              </a:solidFill>
            </a:endParaRPr>
          </a:p>
        </p:txBody>
      </p:sp>
    </p:spTree>
    <p:extLst>
      <p:ext uri="{BB962C8B-B14F-4D97-AF65-F5344CB8AC3E}">
        <p14:creationId xmlns:p14="http://schemas.microsoft.com/office/powerpoint/2010/main" val="304682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3048" indent="-173048">
              <a:buFont typeface="Arial" pitchFamily="34" charset="0"/>
              <a:buChar char="•"/>
              <a:defRPr/>
            </a:pPr>
            <a:r>
              <a:rPr lang="en-US" dirty="0" smtClean="0"/>
              <a:t>Trade</a:t>
            </a:r>
            <a:r>
              <a:rPr lang="en-US" baseline="0" dirty="0" smtClean="0"/>
              <a:t> Allies are a big part of our energy savings strategy. You work with potential customers every day and can incorporate the rebate program into your service and product offerings. Ultimately these rebates can help customers upgrade and install more efficient equipment while spending less than they normally would. As a Trade Ally your role is to promote the program, know the application process, and be able to assist customers with basic equipment and eligibility questions, all of which we discuss during this training session. We could not reach our energy savings goal without you.</a:t>
            </a:r>
            <a:endParaRPr 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58393AD1-07DA-470A-9031-FB3ACB8600D0}" type="slidenum">
              <a:rPr lang="en-US" altLang="en-US">
                <a:solidFill>
                  <a:prstClr val="black"/>
                </a:solidFill>
              </a:rPr>
              <a:pPr>
                <a:spcBef>
                  <a:spcPct val="0"/>
                </a:spcBef>
              </a:pPr>
              <a:t>5</a:t>
            </a:fld>
            <a:endParaRPr lang="en-US" altLang="en-US">
              <a:solidFill>
                <a:prstClr val="black"/>
              </a:solidFill>
            </a:endParaRPr>
          </a:p>
        </p:txBody>
      </p:sp>
    </p:spTree>
    <p:extLst>
      <p:ext uri="{BB962C8B-B14F-4D97-AF65-F5344CB8AC3E}">
        <p14:creationId xmlns:p14="http://schemas.microsoft.com/office/powerpoint/2010/main" val="190929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p:spPr>
        <p:txBody>
          <a:bodyPr/>
          <a:lstStyle/>
          <a:p>
            <a:pPr marL="173048" indent="-173048">
              <a:buFont typeface="Arial" pitchFamily="34" charset="0"/>
              <a:buChar char="•"/>
              <a:defRPr/>
            </a:pPr>
            <a:r>
              <a:rPr lang="en-US" dirty="0" smtClean="0">
                <a:ea typeface="ＭＳ Ｐゴシック" pitchFamily="34" charset="-128"/>
              </a:rPr>
              <a:t>For those of you not familiar with the program and those of you in need of a refresher, we’ll spend the remaining 10 or 15 minutes going over what equipment is eligible for a rebate.</a:t>
            </a:r>
          </a:p>
          <a:p>
            <a:pPr marL="173048" indent="-173048">
              <a:buFont typeface="Arial" pitchFamily="34" charset="0"/>
              <a:buChar char="•"/>
              <a:defRPr/>
            </a:pPr>
            <a:endParaRPr lang="en-US" dirty="0" smtClean="0">
              <a:ea typeface="ＭＳ Ｐゴシック" pitchFamily="34" charset="-128"/>
            </a:endParaRPr>
          </a:p>
          <a:p>
            <a:pPr marL="173048" indent="-173048">
              <a:buFont typeface="Arial" pitchFamily="34" charset="0"/>
              <a:buChar char="•"/>
              <a:defRPr/>
            </a:pPr>
            <a:r>
              <a:rPr lang="en-US" dirty="0" smtClean="0">
                <a:ea typeface="ＭＳ Ｐゴシック" pitchFamily="34" charset="-128"/>
              </a:rPr>
              <a:t>Put simply these things fall into 5 categories:</a:t>
            </a:r>
          </a:p>
          <a:p>
            <a:pPr marL="689676" lvl="1" indent="-228215">
              <a:buFont typeface="+mj-lt"/>
              <a:buAutoNum type="arabicPeriod"/>
              <a:defRPr/>
            </a:pPr>
            <a:r>
              <a:rPr lang="en-US" dirty="0" smtClean="0">
                <a:ea typeface="ＭＳ Ｐゴシック" pitchFamily="34" charset="-128"/>
              </a:rPr>
              <a:t>Lighting (this includes occupancy sensors)</a:t>
            </a:r>
          </a:p>
          <a:p>
            <a:pPr marL="1075534" lvl="2" indent="-169821">
              <a:buFont typeface="Arial" panose="020B0604020202020204" pitchFamily="34" charset="0"/>
              <a:buChar char="•"/>
              <a:defRPr/>
            </a:pPr>
            <a:r>
              <a:rPr lang="en-US" dirty="0" smtClean="0">
                <a:cs typeface="Arial" pitchFamily="34" charset="0"/>
              </a:rPr>
              <a:t>Phase-out of many inefficient “legacy” products - </a:t>
            </a:r>
            <a:r>
              <a:rPr lang="en-US" sz="2400" dirty="0">
                <a:cs typeface="Arial" pitchFamily="34" charset="0"/>
              </a:rPr>
              <a:t>T12 fluorescents, many PAR &amp; BR lamps</a:t>
            </a:r>
          </a:p>
          <a:p>
            <a:pPr marL="1075534" lvl="2" indent="-169821">
              <a:buFont typeface="Arial" panose="020B0604020202020204" pitchFamily="34" charset="0"/>
              <a:buChar char="•"/>
              <a:defRPr/>
            </a:pPr>
            <a:r>
              <a:rPr lang="en-US" dirty="0" smtClean="0">
                <a:cs typeface="Arial" pitchFamily="34" charset="0"/>
              </a:rPr>
              <a:t>New products flooding the market (e.g. LEDs) - </a:t>
            </a:r>
            <a:r>
              <a:rPr lang="en-US" sz="2400" dirty="0">
                <a:cs typeface="Arial" pitchFamily="34" charset="0"/>
              </a:rPr>
              <a:t>Product quality issues and new standards and Costs continue to drop for some products</a:t>
            </a:r>
          </a:p>
          <a:p>
            <a:pPr marL="1075534" lvl="2" indent="-169821">
              <a:buFont typeface="Arial" panose="020B0604020202020204" pitchFamily="34" charset="0"/>
              <a:buChar char="•"/>
              <a:defRPr/>
            </a:pPr>
            <a:r>
              <a:rPr lang="en-US" dirty="0" smtClean="0">
                <a:cs typeface="Arial" pitchFamily="34" charset="0"/>
              </a:rPr>
              <a:t>New technologies give us more options for “deeper retrofits</a:t>
            </a:r>
            <a:endParaRPr lang="en-US" dirty="0" smtClean="0">
              <a:ea typeface="ＭＳ Ｐゴシック" pitchFamily="34" charset="-128"/>
            </a:endParaRPr>
          </a:p>
          <a:p>
            <a:pPr marL="689676" lvl="1" indent="-228215">
              <a:buFont typeface="+mj-lt"/>
              <a:buAutoNum type="arabicPeriod"/>
              <a:defRPr/>
            </a:pPr>
            <a:r>
              <a:rPr lang="en-US" dirty="0" smtClean="0">
                <a:ea typeface="ＭＳ Ｐゴシック" pitchFamily="34" charset="-128"/>
              </a:rPr>
              <a:t>Heating &amp; Cooling (includes HVAC retrofits and duct sealing)</a:t>
            </a:r>
          </a:p>
          <a:p>
            <a:pPr marL="689676" lvl="1" indent="-228215">
              <a:buFont typeface="+mj-lt"/>
              <a:buAutoNum type="arabicPeriod"/>
              <a:defRPr/>
            </a:pPr>
            <a:r>
              <a:rPr lang="en-US" dirty="0" smtClean="0">
                <a:ea typeface="ＭＳ Ｐゴシック" pitchFamily="34" charset="-128"/>
              </a:rPr>
              <a:t>Water Heater</a:t>
            </a:r>
          </a:p>
          <a:p>
            <a:pPr marL="689676" lvl="1" indent="-228215">
              <a:buFont typeface="+mj-lt"/>
              <a:buAutoNum type="arabicPeriod"/>
              <a:defRPr/>
            </a:pPr>
            <a:r>
              <a:rPr lang="en-US" dirty="0" smtClean="0">
                <a:ea typeface="ＭＳ Ｐゴシック" pitchFamily="34" charset="-128"/>
              </a:rPr>
              <a:t>Reflective Roofing</a:t>
            </a:r>
          </a:p>
          <a:p>
            <a:pPr marL="689676" lvl="1" indent="-228215">
              <a:buFont typeface="+mj-lt"/>
              <a:buAutoNum type="arabicPeriod"/>
              <a:defRPr/>
            </a:pPr>
            <a:r>
              <a:rPr lang="en-US" dirty="0" smtClean="0">
                <a:ea typeface="ＭＳ Ｐゴシック" pitchFamily="34" charset="-128"/>
              </a:rPr>
              <a:t>Food Service &amp; Grocery</a:t>
            </a:r>
          </a:p>
          <a:p>
            <a:pPr>
              <a:defRPr/>
            </a:pPr>
            <a:endParaRPr lang="en-US" dirty="0" smtClean="0">
              <a:ea typeface="ＭＳ Ｐゴシック"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98067449-8D07-4C49-9D82-6733E3D5E63F}" type="slidenum">
              <a:rPr lang="en-US" altLang="en-US"/>
              <a:pPr>
                <a:spcBef>
                  <a:spcPct val="0"/>
                </a:spcBef>
              </a:pPr>
              <a:t>6</a:t>
            </a:fld>
            <a:endParaRPr lang="en-US" altLang="en-US"/>
          </a:p>
        </p:txBody>
      </p:sp>
    </p:spTree>
    <p:extLst>
      <p:ext uri="{BB962C8B-B14F-4D97-AF65-F5344CB8AC3E}">
        <p14:creationId xmlns:p14="http://schemas.microsoft.com/office/powerpoint/2010/main" val="107602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T12 to T8 – average about 50-70 watts, so $10-14 per fixture depending on the wattage reduction and whether you use reduced wattage T8s</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68913" indent="-294043">
              <a:defRPr sz="2400">
                <a:solidFill>
                  <a:schemeClr val="tx1"/>
                </a:solidFill>
                <a:latin typeface="Arial" pitchFamily="34" charset="0"/>
                <a:ea typeface="ＭＳ Ｐゴシック" pitchFamily="34" charset="-128"/>
              </a:defRPr>
            </a:lvl2pPr>
            <a:lvl3pPr marL="1182459" indent="-234291">
              <a:defRPr sz="2400">
                <a:solidFill>
                  <a:schemeClr val="tx1"/>
                </a:solidFill>
                <a:latin typeface="Arial" pitchFamily="34" charset="0"/>
                <a:ea typeface="ＭＳ Ｐゴシック" pitchFamily="34" charset="-128"/>
              </a:defRPr>
            </a:lvl3pPr>
            <a:lvl4pPr marL="1657329" indent="-234291">
              <a:defRPr sz="2400">
                <a:solidFill>
                  <a:schemeClr val="tx1"/>
                </a:solidFill>
                <a:latin typeface="Arial" pitchFamily="34" charset="0"/>
                <a:ea typeface="ＭＳ Ｐゴシック" pitchFamily="34" charset="-128"/>
              </a:defRPr>
            </a:lvl4pPr>
            <a:lvl5pPr marL="2132200" indent="-234291">
              <a:defRPr sz="2400">
                <a:solidFill>
                  <a:schemeClr val="tx1"/>
                </a:solidFill>
                <a:latin typeface="Arial" pitchFamily="34" charset="0"/>
                <a:ea typeface="ＭＳ Ｐゴシック" pitchFamily="34" charset="-128"/>
              </a:defRPr>
            </a:lvl5pPr>
            <a:lvl6pPr marL="2585056" indent="-23429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7913" indent="-23429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0770" indent="-23429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43626" indent="-23429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CF25BE-9425-40FE-95F7-08D0CE19156D}" type="slidenum">
              <a:rPr lang="en-US" altLang="en-US" sz="1300"/>
              <a:pPr/>
              <a:t>7</a:t>
            </a:fld>
            <a:endParaRPr lang="en-US" altLang="en-US" sz="1300"/>
          </a:p>
        </p:txBody>
      </p:sp>
    </p:spTree>
    <p:extLst>
      <p:ext uri="{BB962C8B-B14F-4D97-AF65-F5344CB8AC3E}">
        <p14:creationId xmlns:p14="http://schemas.microsoft.com/office/powerpoint/2010/main" val="125627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49" indent="-168249">
              <a:buFontTx/>
              <a:buChar char="•"/>
            </a:pPr>
            <a:r>
              <a:rPr lang="en-US" altLang="en-US" smtClean="0">
                <a:latin typeface="Arial" pitchFamily="34" charset="0"/>
                <a:ea typeface="ＭＳ Ｐゴシック" pitchFamily="34" charset="-128"/>
              </a:rPr>
              <a:t>Rebate = $25 per fixture....highlight the cost benefit but don’t go into all the #s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1B7D0DF7-8110-48F9-A37C-41C3C55444DF}" type="slidenum">
              <a:rPr lang="en-US" altLang="en-US"/>
              <a:pPr>
                <a:spcBef>
                  <a:spcPct val="0"/>
                </a:spcBef>
              </a:pPr>
              <a:t>9</a:t>
            </a:fld>
            <a:endParaRPr lang="en-US" altLang="en-US"/>
          </a:p>
        </p:txBody>
      </p:sp>
    </p:spTree>
    <p:extLst>
      <p:ext uri="{BB962C8B-B14F-4D97-AF65-F5344CB8AC3E}">
        <p14:creationId xmlns:p14="http://schemas.microsoft.com/office/powerpoint/2010/main" val="384360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49" indent="-168249">
              <a:buFontTx/>
              <a:buChar char="•"/>
            </a:pPr>
            <a:r>
              <a:rPr lang="en-US" altLang="en-US" smtClean="0">
                <a:latin typeface="Arial" pitchFamily="34" charset="0"/>
                <a:ea typeface="ＭＳ Ｐゴシック" pitchFamily="34" charset="-128"/>
              </a:rPr>
              <a:t>Rebate = $25 per fixture....highlight the cost benefit but don’t go into all the #s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35892" indent="-283035">
              <a:spcBef>
                <a:spcPct val="30000"/>
              </a:spcBef>
              <a:defRPr sz="1200">
                <a:solidFill>
                  <a:schemeClr val="tx1"/>
                </a:solidFill>
                <a:latin typeface="Arial" pitchFamily="34" charset="0"/>
                <a:ea typeface="ＭＳ Ｐゴシック" pitchFamily="34" charset="-128"/>
              </a:defRPr>
            </a:lvl2pPr>
            <a:lvl3pPr marL="1132142" indent="-226428">
              <a:spcBef>
                <a:spcPct val="30000"/>
              </a:spcBef>
              <a:defRPr sz="1200">
                <a:solidFill>
                  <a:schemeClr val="tx1"/>
                </a:solidFill>
                <a:latin typeface="Arial" pitchFamily="34" charset="0"/>
                <a:ea typeface="ＭＳ Ｐゴシック" pitchFamily="34" charset="-128"/>
              </a:defRPr>
            </a:lvl3pPr>
            <a:lvl4pPr marL="1584998" indent="-226428">
              <a:spcBef>
                <a:spcPct val="30000"/>
              </a:spcBef>
              <a:defRPr sz="1200">
                <a:solidFill>
                  <a:schemeClr val="tx1"/>
                </a:solidFill>
                <a:latin typeface="Arial" pitchFamily="34" charset="0"/>
                <a:ea typeface="ＭＳ Ｐゴシック" pitchFamily="34" charset="-128"/>
              </a:defRPr>
            </a:lvl4pPr>
            <a:lvl5pPr marL="2037855" indent="-226428">
              <a:spcBef>
                <a:spcPct val="30000"/>
              </a:spcBef>
              <a:defRPr sz="1200">
                <a:solidFill>
                  <a:schemeClr val="tx1"/>
                </a:solidFill>
                <a:latin typeface="Arial" pitchFamily="34" charset="0"/>
                <a:ea typeface="ＭＳ Ｐゴシック" pitchFamily="34" charset="-128"/>
              </a:defRPr>
            </a:lvl5pPr>
            <a:lvl6pPr marL="249071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3568"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6425"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9281" indent="-22642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1B7D0DF7-8110-48F9-A37C-41C3C55444DF}" type="slidenum">
              <a:rPr lang="en-US" altLang="en-US"/>
              <a:pPr>
                <a:spcBef>
                  <a:spcPct val="0"/>
                </a:spcBef>
              </a:pPr>
              <a:t>10</a:t>
            </a:fld>
            <a:endParaRPr lang="en-US" altLang="en-US"/>
          </a:p>
        </p:txBody>
      </p:sp>
    </p:spTree>
    <p:extLst>
      <p:ext uri="{BB962C8B-B14F-4D97-AF65-F5344CB8AC3E}">
        <p14:creationId xmlns:p14="http://schemas.microsoft.com/office/powerpoint/2010/main" val="3757941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EEO Energy Efficiency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188913"/>
            <a:ext cx="4733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Ga_CMY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0225" y="5634038"/>
            <a:ext cx="1876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23"/>
          <p:cNvSpPr>
            <a:spLocks noChangeArrowheads="1"/>
          </p:cNvSpPr>
          <p:nvPr userDrawn="1"/>
        </p:nvSpPr>
        <p:spPr bwMode="auto">
          <a:xfrm>
            <a:off x="7304088" y="1419225"/>
            <a:ext cx="1657350" cy="1485900"/>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grpSp>
        <p:nvGrpSpPr>
          <p:cNvPr id="7" name="Group 19"/>
          <p:cNvGrpSpPr>
            <a:grpSpLocks/>
          </p:cNvGrpSpPr>
          <p:nvPr userDrawn="1"/>
        </p:nvGrpSpPr>
        <p:grpSpPr bwMode="auto">
          <a:xfrm>
            <a:off x="4210050" y="1371600"/>
            <a:ext cx="4632325" cy="1770063"/>
            <a:chOff x="4210535" y="1372049"/>
            <a:chExt cx="4632252" cy="1769184"/>
          </a:xfrm>
        </p:grpSpPr>
        <p:grpSp>
          <p:nvGrpSpPr>
            <p:cNvPr id="8" name="Group 17"/>
            <p:cNvGrpSpPr>
              <a:grpSpLocks/>
            </p:cNvGrpSpPr>
            <p:nvPr userDrawn="1"/>
          </p:nvGrpSpPr>
          <p:grpSpPr bwMode="auto">
            <a:xfrm>
              <a:off x="4210535" y="1372049"/>
              <a:ext cx="4632252" cy="1769184"/>
              <a:chOff x="4221292" y="1554929"/>
              <a:chExt cx="3222999" cy="1155998"/>
            </a:xfrm>
          </p:grpSpPr>
          <p:pic>
            <p:nvPicPr>
              <p:cNvPr id="10" name="Picture 8" descr="titl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21292" y="1554929"/>
                <a:ext cx="3126181" cy="79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29"/>
              <p:cNvSpPr>
                <a:spLocks noChangeArrowheads="1"/>
              </p:cNvSpPr>
              <p:nvPr userDrawn="1"/>
            </p:nvSpPr>
            <p:spPr bwMode="auto">
              <a:xfrm>
                <a:off x="4496319" y="2237123"/>
                <a:ext cx="2947972" cy="473804"/>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2" name="Rounded Rectangle 30"/>
              <p:cNvSpPr>
                <a:spLocks noChangeArrowheads="1"/>
              </p:cNvSpPr>
              <p:nvPr userDrawn="1"/>
            </p:nvSpPr>
            <p:spPr bwMode="auto">
              <a:xfrm>
                <a:off x="4529454" y="2162476"/>
                <a:ext cx="332461" cy="160700"/>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3" name="Rounded Rectangle 31"/>
              <p:cNvSpPr>
                <a:spLocks noChangeArrowheads="1"/>
              </p:cNvSpPr>
              <p:nvPr userDrawn="1"/>
            </p:nvSpPr>
            <p:spPr bwMode="auto">
              <a:xfrm>
                <a:off x="6153104" y="2151072"/>
                <a:ext cx="871469" cy="301700"/>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grpSp>
        <p:sp>
          <p:nvSpPr>
            <p:cNvPr id="9" name="Rectangle 27"/>
            <p:cNvSpPr>
              <a:spLocks noChangeArrowheads="1"/>
            </p:cNvSpPr>
            <p:nvPr userDrawn="1"/>
          </p:nvSpPr>
          <p:spPr bwMode="auto">
            <a:xfrm>
              <a:off x="8649115" y="1957546"/>
              <a:ext cx="107948" cy="452212"/>
            </a:xfrm>
            <a:prstGeom prst="rect">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grpSp>
      <p:sp>
        <p:nvSpPr>
          <p:cNvPr id="14" name="Rectangle 13"/>
          <p:cNvSpPr/>
          <p:nvPr userDrawn="1"/>
        </p:nvSpPr>
        <p:spPr>
          <a:xfrm>
            <a:off x="4275485" y="2392359"/>
            <a:ext cx="4146776" cy="307777"/>
          </a:xfrm>
          <a:prstGeom prst="rect">
            <a:avLst/>
          </a:prstGeom>
          <a:noFill/>
        </p:spPr>
        <p:txBody>
          <a:bodyPr wrap="none" lIns="0" tIns="0" rIns="0" bIns="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r" eaLnBrk="0" fontAlgn="base" hangingPunct="0">
              <a:spcBef>
                <a:spcPct val="0"/>
              </a:spcBef>
              <a:spcAft>
                <a:spcPct val="0"/>
              </a:spcAft>
              <a:defRPr/>
            </a:pPr>
            <a:r>
              <a:rPr lang="en-US" sz="2000" dirty="0">
                <a:solidFill>
                  <a:srgbClr val="FF0000"/>
                </a:solidFill>
                <a:latin typeface="Garamond" pitchFamily="18" charset="0"/>
                <a:cs typeface="Times New Roman" pitchFamily="18" charset="0"/>
              </a:rPr>
              <a:t>Smart Solutions for Today’s Environment</a:t>
            </a:r>
          </a:p>
        </p:txBody>
      </p:sp>
      <p:sp>
        <p:nvSpPr>
          <p:cNvPr id="3075" name="Rectangle 3"/>
          <p:cNvSpPr>
            <a:spLocks noGrp="1" noChangeArrowheads="1"/>
          </p:cNvSpPr>
          <p:nvPr>
            <p:ph type="ctrTitle"/>
          </p:nvPr>
        </p:nvSpPr>
        <p:spPr>
          <a:xfrm>
            <a:off x="1214056" y="3666006"/>
            <a:ext cx="7110805" cy="869950"/>
          </a:xfrm>
        </p:spPr>
        <p:txBody>
          <a:bodyPr/>
          <a:lstStyle>
            <a:lvl1pPr algn="ctr">
              <a:defRPr sz="3600"/>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1569058" y="4586756"/>
            <a:ext cx="6400800" cy="677863"/>
          </a:xfrm>
        </p:spPr>
        <p:txBody>
          <a:bodyPr/>
          <a:lstStyle>
            <a:lvl1pPr marL="0" indent="0" algn="ctr">
              <a:buFont typeface="Wingdings" pitchFamily="-3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56434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716" y="974448"/>
            <a:ext cx="8745647" cy="570846"/>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2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632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176" y="1029040"/>
            <a:ext cx="8614187" cy="5708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8704" y="1805343"/>
            <a:ext cx="4127649" cy="46169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3290" y="1808032"/>
            <a:ext cx="4123944" cy="4627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1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110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EEO Energy Efficiency 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025" y="157163"/>
            <a:ext cx="12287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4788" y="933450"/>
            <a:ext cx="8745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215900" y="1677988"/>
            <a:ext cx="8712200"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11" descr="Ga_CMY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550" y="161925"/>
            <a:ext cx="9620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
          <p:cNvSpPr>
            <a:spLocks noChangeArrowheads="1"/>
          </p:cNvSpPr>
          <p:nvPr/>
        </p:nvSpPr>
        <p:spPr bwMode="auto">
          <a:xfrm>
            <a:off x="1479550" y="403225"/>
            <a:ext cx="107950" cy="90488"/>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031" name="Rectangle 11"/>
          <p:cNvSpPr>
            <a:spLocks noChangeArrowheads="1"/>
          </p:cNvSpPr>
          <p:nvPr/>
        </p:nvSpPr>
        <p:spPr bwMode="auto">
          <a:xfrm>
            <a:off x="2401888" y="403225"/>
            <a:ext cx="80962" cy="63500"/>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032" name="Rectangle 12"/>
          <p:cNvSpPr>
            <a:spLocks noChangeArrowheads="1"/>
          </p:cNvSpPr>
          <p:nvPr/>
        </p:nvSpPr>
        <p:spPr bwMode="auto">
          <a:xfrm>
            <a:off x="2690813" y="4019550"/>
            <a:ext cx="125412" cy="80963"/>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033" name="Rectangle 13"/>
          <p:cNvSpPr>
            <a:spLocks noChangeArrowheads="1"/>
          </p:cNvSpPr>
          <p:nvPr/>
        </p:nvSpPr>
        <p:spPr bwMode="auto">
          <a:xfrm>
            <a:off x="3667125" y="403225"/>
            <a:ext cx="152400" cy="63500"/>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8" name="Rectangle 17"/>
          <p:cNvSpPr/>
          <p:nvPr/>
        </p:nvSpPr>
        <p:spPr>
          <a:xfrm>
            <a:off x="5989320" y="6483096"/>
            <a:ext cx="2903680" cy="215444"/>
          </a:xfrm>
          <a:prstGeom prst="rect">
            <a:avLst/>
          </a:prstGeom>
          <a:noFill/>
        </p:spPr>
        <p:txBody>
          <a:bodyPr wrap="none" lIns="0" tIns="0" rIns="0" bIns="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r" eaLnBrk="0" fontAlgn="base" hangingPunct="0">
              <a:spcBef>
                <a:spcPct val="0"/>
              </a:spcBef>
              <a:spcAft>
                <a:spcPct val="0"/>
              </a:spcAft>
              <a:defRPr/>
            </a:pPr>
            <a:r>
              <a:rPr lang="en-US" sz="1400" dirty="0">
                <a:solidFill>
                  <a:srgbClr val="FF0000"/>
                </a:solidFill>
                <a:latin typeface="Garamond" pitchFamily="18" charset="0"/>
                <a:cs typeface="Times New Roman" pitchFamily="18" charset="0"/>
              </a:rPr>
              <a:t>Smart Solutions for Today’s Environment</a:t>
            </a:r>
          </a:p>
        </p:txBody>
      </p:sp>
      <p:grpSp>
        <p:nvGrpSpPr>
          <p:cNvPr id="1035" name="Group 18"/>
          <p:cNvGrpSpPr>
            <a:grpSpLocks noChangeAspect="1"/>
          </p:cNvGrpSpPr>
          <p:nvPr/>
        </p:nvGrpSpPr>
        <p:grpSpPr bwMode="auto">
          <a:xfrm>
            <a:off x="1198563" y="150813"/>
            <a:ext cx="2919412" cy="914400"/>
            <a:chOff x="3683410" y="1323191"/>
            <a:chExt cx="4739828" cy="1484555"/>
          </a:xfrm>
        </p:grpSpPr>
        <p:pic>
          <p:nvPicPr>
            <p:cNvPr id="1037" name="Picture 8" descr="title"/>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83410" y="1458110"/>
              <a:ext cx="3093908" cy="72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ounded Rectangle 20"/>
            <p:cNvSpPr>
              <a:spLocks noChangeArrowheads="1"/>
            </p:cNvSpPr>
            <p:nvPr userDrawn="1"/>
          </p:nvSpPr>
          <p:spPr bwMode="auto">
            <a:xfrm>
              <a:off x="6765974" y="1323191"/>
              <a:ext cx="1657264" cy="1484555"/>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039" name="Rounded Rectangle 21"/>
            <p:cNvSpPr>
              <a:spLocks noChangeArrowheads="1"/>
            </p:cNvSpPr>
            <p:nvPr userDrawn="1"/>
          </p:nvSpPr>
          <p:spPr bwMode="auto">
            <a:xfrm>
              <a:off x="3959190" y="2140211"/>
              <a:ext cx="2945963" cy="474233"/>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040" name="Rounded Rectangle 22"/>
            <p:cNvSpPr>
              <a:spLocks noChangeArrowheads="1"/>
            </p:cNvSpPr>
            <p:nvPr userDrawn="1"/>
          </p:nvSpPr>
          <p:spPr bwMode="auto">
            <a:xfrm>
              <a:off x="3990119" y="2065469"/>
              <a:ext cx="335061" cy="162372"/>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sp>
          <p:nvSpPr>
            <p:cNvPr id="1041" name="Rounded Rectangle 24"/>
            <p:cNvSpPr>
              <a:spLocks noChangeArrowheads="1"/>
            </p:cNvSpPr>
            <p:nvPr userDrawn="1"/>
          </p:nvSpPr>
          <p:spPr bwMode="auto">
            <a:xfrm>
              <a:off x="5616456" y="2055159"/>
              <a:ext cx="871159" cy="301549"/>
            </a:xfrm>
            <a:prstGeom prst="roundRect">
              <a:avLst>
                <a:gd name="adj" fmla="val 16667"/>
              </a:avLst>
            </a:prstGeom>
            <a:solidFill>
              <a:schemeClr val="bg1"/>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endParaRPr>
            </a:p>
          </p:txBody>
        </p:sp>
      </p:grpSp>
      <p:sp>
        <p:nvSpPr>
          <p:cNvPr id="1036" name="Line 10"/>
          <p:cNvSpPr>
            <a:spLocks noChangeShapeType="1"/>
          </p:cNvSpPr>
          <p:nvPr/>
        </p:nvSpPr>
        <p:spPr bwMode="auto">
          <a:xfrm flipH="1">
            <a:off x="1023938" y="665163"/>
            <a:ext cx="7918450" cy="0"/>
          </a:xfrm>
          <a:prstGeom prst="line">
            <a:avLst/>
          </a:prstGeom>
          <a:noFill/>
          <a:ln w="12700">
            <a:solidFill>
              <a:srgbClr val="7396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pitchFamily="34" charset="0"/>
            </a:endParaRPr>
          </a:p>
        </p:txBody>
      </p:sp>
    </p:spTree>
    <p:extLst>
      <p:ext uri="{BB962C8B-B14F-4D97-AF65-F5344CB8AC3E}">
        <p14:creationId xmlns:p14="http://schemas.microsoft.com/office/powerpoint/2010/main" val="1945454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739600"/>
          </a:solidFill>
          <a:latin typeface="+mj-lt"/>
          <a:ea typeface="+mj-ea"/>
          <a:cs typeface="ＭＳ Ｐゴシック"/>
        </a:defRPr>
      </a:lvl1pPr>
      <a:lvl2pPr algn="ctr" rtl="0" eaLnBrk="0" fontAlgn="base" hangingPunct="0">
        <a:spcBef>
          <a:spcPct val="0"/>
        </a:spcBef>
        <a:spcAft>
          <a:spcPct val="0"/>
        </a:spcAft>
        <a:defRPr sz="2800" b="1">
          <a:solidFill>
            <a:srgbClr val="739600"/>
          </a:solidFill>
          <a:latin typeface="Arial Narrow" pitchFamily="-32" charset="0"/>
          <a:ea typeface="ＭＳ Ｐゴシック" pitchFamily="-32" charset="-128"/>
          <a:cs typeface="ＭＳ Ｐゴシック"/>
        </a:defRPr>
      </a:lvl2pPr>
      <a:lvl3pPr algn="ctr" rtl="0" eaLnBrk="0" fontAlgn="base" hangingPunct="0">
        <a:spcBef>
          <a:spcPct val="0"/>
        </a:spcBef>
        <a:spcAft>
          <a:spcPct val="0"/>
        </a:spcAft>
        <a:defRPr sz="2800" b="1">
          <a:solidFill>
            <a:srgbClr val="739600"/>
          </a:solidFill>
          <a:latin typeface="Arial Narrow" pitchFamily="-32" charset="0"/>
          <a:ea typeface="ＭＳ Ｐゴシック" pitchFamily="-32" charset="-128"/>
          <a:cs typeface="ＭＳ Ｐゴシック"/>
        </a:defRPr>
      </a:lvl3pPr>
      <a:lvl4pPr algn="ctr" rtl="0" eaLnBrk="0" fontAlgn="base" hangingPunct="0">
        <a:spcBef>
          <a:spcPct val="0"/>
        </a:spcBef>
        <a:spcAft>
          <a:spcPct val="0"/>
        </a:spcAft>
        <a:defRPr sz="2800" b="1">
          <a:solidFill>
            <a:srgbClr val="739600"/>
          </a:solidFill>
          <a:latin typeface="Arial Narrow" pitchFamily="-32" charset="0"/>
          <a:ea typeface="ＭＳ Ｐゴシック" pitchFamily="-32" charset="-128"/>
          <a:cs typeface="ＭＳ Ｐゴシック"/>
        </a:defRPr>
      </a:lvl4pPr>
      <a:lvl5pPr algn="ctr" rtl="0" eaLnBrk="0" fontAlgn="base" hangingPunct="0">
        <a:spcBef>
          <a:spcPct val="0"/>
        </a:spcBef>
        <a:spcAft>
          <a:spcPct val="0"/>
        </a:spcAft>
        <a:defRPr sz="2800" b="1">
          <a:solidFill>
            <a:srgbClr val="739600"/>
          </a:solidFill>
          <a:latin typeface="Arial Narrow" pitchFamily="-32" charset="0"/>
          <a:ea typeface="ＭＳ Ｐゴシック" pitchFamily="-32" charset="-128"/>
          <a:cs typeface="ＭＳ Ｐゴシック"/>
        </a:defRPr>
      </a:lvl5pPr>
      <a:lvl6pPr marL="457200" algn="l" rtl="0" eaLnBrk="1" fontAlgn="base" hangingPunct="1">
        <a:spcBef>
          <a:spcPct val="0"/>
        </a:spcBef>
        <a:spcAft>
          <a:spcPct val="0"/>
        </a:spcAft>
        <a:defRPr sz="2800" b="1">
          <a:solidFill>
            <a:srgbClr val="739600"/>
          </a:solidFill>
          <a:latin typeface="Arial Narrow" pitchFamily="-32" charset="0"/>
          <a:ea typeface="ＭＳ Ｐゴシック" pitchFamily="-32" charset="-128"/>
        </a:defRPr>
      </a:lvl6pPr>
      <a:lvl7pPr marL="914400" algn="l" rtl="0" eaLnBrk="1" fontAlgn="base" hangingPunct="1">
        <a:spcBef>
          <a:spcPct val="0"/>
        </a:spcBef>
        <a:spcAft>
          <a:spcPct val="0"/>
        </a:spcAft>
        <a:defRPr sz="2800" b="1">
          <a:solidFill>
            <a:srgbClr val="739600"/>
          </a:solidFill>
          <a:latin typeface="Arial Narrow" pitchFamily="-32" charset="0"/>
          <a:ea typeface="ＭＳ Ｐゴシック" pitchFamily="-32" charset="-128"/>
        </a:defRPr>
      </a:lvl7pPr>
      <a:lvl8pPr marL="1371600" algn="l" rtl="0" eaLnBrk="1" fontAlgn="base" hangingPunct="1">
        <a:spcBef>
          <a:spcPct val="0"/>
        </a:spcBef>
        <a:spcAft>
          <a:spcPct val="0"/>
        </a:spcAft>
        <a:defRPr sz="2800" b="1">
          <a:solidFill>
            <a:srgbClr val="739600"/>
          </a:solidFill>
          <a:latin typeface="Arial Narrow" pitchFamily="-32" charset="0"/>
          <a:ea typeface="ＭＳ Ｐゴシック" pitchFamily="-32" charset="-128"/>
        </a:defRPr>
      </a:lvl8pPr>
      <a:lvl9pPr marL="1828800" algn="l" rtl="0" eaLnBrk="1" fontAlgn="base" hangingPunct="1">
        <a:spcBef>
          <a:spcPct val="0"/>
        </a:spcBef>
        <a:spcAft>
          <a:spcPct val="0"/>
        </a:spcAft>
        <a:defRPr sz="2800" b="1">
          <a:solidFill>
            <a:srgbClr val="739600"/>
          </a:solidFill>
          <a:latin typeface="Arial Narrow" pitchFamily="-32" charset="0"/>
          <a:ea typeface="ＭＳ Ｐゴシック" pitchFamily="-32" charset="-128"/>
        </a:defRPr>
      </a:lvl9pPr>
    </p:titleStyle>
    <p:bodyStyle>
      <a:lvl1pPr marL="230188" indent="-230188" algn="l" rtl="0" eaLnBrk="0" fontAlgn="base" hangingPunct="0">
        <a:spcBef>
          <a:spcPct val="20000"/>
        </a:spcBef>
        <a:spcAft>
          <a:spcPct val="0"/>
        </a:spcAft>
        <a:buClr>
          <a:srgbClr val="739600"/>
        </a:buClr>
        <a:buFont typeface="Wingdings" pitchFamily="2" charset="2"/>
        <a:buChar char="§"/>
        <a:defRPr sz="2400">
          <a:solidFill>
            <a:schemeClr val="tx1"/>
          </a:solidFill>
          <a:latin typeface="+mn-lt"/>
          <a:ea typeface="+mn-ea"/>
          <a:cs typeface="ＭＳ Ｐゴシック"/>
        </a:defRPr>
      </a:lvl1pPr>
      <a:lvl2pPr marL="571500" indent="-227013" algn="l" rtl="0" eaLnBrk="0" fontAlgn="base" hangingPunct="0">
        <a:spcBef>
          <a:spcPct val="20000"/>
        </a:spcBef>
        <a:spcAft>
          <a:spcPct val="0"/>
        </a:spcAft>
        <a:buClr>
          <a:srgbClr val="739600"/>
        </a:buClr>
        <a:buChar char="–"/>
        <a:defRPr sz="2000">
          <a:solidFill>
            <a:schemeClr val="tx1"/>
          </a:solidFill>
          <a:latin typeface="+mn-lt"/>
          <a:ea typeface="+mn-ea"/>
          <a:cs typeface="ＭＳ Ｐゴシック"/>
        </a:defRPr>
      </a:lvl2pPr>
      <a:lvl3pPr marL="908050" indent="-174625" algn="l" rtl="0" eaLnBrk="0" fontAlgn="base" hangingPunct="0">
        <a:spcBef>
          <a:spcPct val="20000"/>
        </a:spcBef>
        <a:spcAft>
          <a:spcPct val="0"/>
        </a:spcAft>
        <a:buClr>
          <a:srgbClr val="739600"/>
        </a:buClr>
        <a:buChar char="•"/>
        <a:defRPr>
          <a:solidFill>
            <a:schemeClr val="tx1"/>
          </a:solidFill>
          <a:latin typeface="+mn-lt"/>
          <a:ea typeface="+mn-ea"/>
          <a:cs typeface="ＭＳ Ｐゴシック"/>
        </a:defRPr>
      </a:lvl3pPr>
      <a:lvl4pPr marL="1196975" indent="-174625" algn="l" rtl="0" eaLnBrk="0" fontAlgn="base" hangingPunct="0">
        <a:spcBef>
          <a:spcPct val="20000"/>
        </a:spcBef>
        <a:spcAft>
          <a:spcPct val="0"/>
        </a:spcAft>
        <a:buClr>
          <a:srgbClr val="739600"/>
        </a:buClr>
        <a:buChar char="–"/>
        <a:defRPr sz="1600">
          <a:solidFill>
            <a:schemeClr val="tx1"/>
          </a:solidFill>
          <a:latin typeface="+mn-lt"/>
          <a:ea typeface="+mn-ea"/>
          <a:cs typeface="ＭＳ Ｐゴシック"/>
        </a:defRPr>
      </a:lvl4pPr>
      <a:lvl5pPr marL="1485900" indent="-174625" algn="l" rtl="0" eaLnBrk="0" fontAlgn="base" hangingPunct="0">
        <a:spcBef>
          <a:spcPct val="20000"/>
        </a:spcBef>
        <a:spcAft>
          <a:spcPct val="0"/>
        </a:spcAft>
        <a:buClr>
          <a:srgbClr val="739600"/>
        </a:buClr>
        <a:buChar char="»"/>
        <a:defRPr sz="1400">
          <a:solidFill>
            <a:schemeClr val="tx1"/>
          </a:solidFill>
          <a:latin typeface="+mn-lt"/>
          <a:ea typeface="+mn-ea"/>
          <a:cs typeface="ＭＳ Ｐゴシック"/>
        </a:defRPr>
      </a:lvl5pPr>
      <a:lvl6pPr marL="1943100" indent="-174625" algn="l" rtl="0" eaLnBrk="1" fontAlgn="base" hangingPunct="1">
        <a:spcBef>
          <a:spcPct val="20000"/>
        </a:spcBef>
        <a:spcAft>
          <a:spcPct val="0"/>
        </a:spcAft>
        <a:buClr>
          <a:srgbClr val="739600"/>
        </a:buClr>
        <a:buChar char="»"/>
        <a:defRPr sz="1400">
          <a:solidFill>
            <a:schemeClr val="tx1"/>
          </a:solidFill>
          <a:latin typeface="+mn-lt"/>
          <a:ea typeface="+mn-ea"/>
        </a:defRPr>
      </a:lvl6pPr>
      <a:lvl7pPr marL="2400300" indent="-174625" algn="l" rtl="0" eaLnBrk="1" fontAlgn="base" hangingPunct="1">
        <a:spcBef>
          <a:spcPct val="20000"/>
        </a:spcBef>
        <a:spcAft>
          <a:spcPct val="0"/>
        </a:spcAft>
        <a:buClr>
          <a:srgbClr val="739600"/>
        </a:buClr>
        <a:buChar char="»"/>
        <a:defRPr sz="1400">
          <a:solidFill>
            <a:schemeClr val="tx1"/>
          </a:solidFill>
          <a:latin typeface="+mn-lt"/>
          <a:ea typeface="+mn-ea"/>
        </a:defRPr>
      </a:lvl7pPr>
      <a:lvl8pPr marL="2857500" indent="-174625" algn="l" rtl="0" eaLnBrk="1" fontAlgn="base" hangingPunct="1">
        <a:spcBef>
          <a:spcPct val="20000"/>
        </a:spcBef>
        <a:spcAft>
          <a:spcPct val="0"/>
        </a:spcAft>
        <a:buClr>
          <a:srgbClr val="739600"/>
        </a:buClr>
        <a:buChar char="»"/>
        <a:defRPr sz="1400">
          <a:solidFill>
            <a:schemeClr val="tx1"/>
          </a:solidFill>
          <a:latin typeface="+mn-lt"/>
          <a:ea typeface="+mn-ea"/>
        </a:defRPr>
      </a:lvl8pPr>
      <a:lvl9pPr marL="3314700" indent="-174625" algn="l" rtl="0" eaLnBrk="1" fontAlgn="base" hangingPunct="1">
        <a:spcBef>
          <a:spcPct val="20000"/>
        </a:spcBef>
        <a:spcAft>
          <a:spcPct val="0"/>
        </a:spcAft>
        <a:buClr>
          <a:srgbClr val="73960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georgiapower.com/energy-efficiency/business/equipment.cshtml"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eorgiapower.com/smallcommerci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georgiapower.com/commercialsavings"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www.georgiapower.com/commercialsaving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georgiapower.com/commercialsaving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Alexis.Goldman@icfi.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georgiapower.com/commercialsaving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eorgiapower.com/commercialsav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71550" y="3665538"/>
            <a:ext cx="7586663" cy="869950"/>
          </a:xfrm>
        </p:spPr>
        <p:txBody>
          <a:bodyPr/>
          <a:lstStyle/>
          <a:p>
            <a:pPr eaLnBrk="1" hangingPunct="1"/>
            <a:r>
              <a:rPr lang="en-US" altLang="en-US" smtClean="0"/>
              <a:t>Commercial Energy Efficiency Program</a:t>
            </a:r>
          </a:p>
        </p:txBody>
      </p:sp>
      <p:sp>
        <p:nvSpPr>
          <p:cNvPr id="5123" name="Rectangle 3"/>
          <p:cNvSpPr>
            <a:spLocks noGrp="1" noChangeArrowheads="1"/>
          </p:cNvSpPr>
          <p:nvPr>
            <p:ph type="subTitle" idx="1"/>
          </p:nvPr>
        </p:nvSpPr>
        <p:spPr>
          <a:xfrm>
            <a:off x="1563688" y="4433888"/>
            <a:ext cx="6400800" cy="544512"/>
          </a:xfrm>
        </p:spPr>
        <p:txBody>
          <a:bodyPr/>
          <a:lstStyle/>
          <a:p>
            <a:pPr eaLnBrk="1" hangingPunct="1">
              <a:buFont typeface="Wingdings" pitchFamily="2" charset="2"/>
              <a:buNone/>
            </a:pPr>
            <a:r>
              <a:rPr lang="en-US" altLang="en-US" b="1" dirty="0" smtClean="0"/>
              <a:t>IFMA Luncheon</a:t>
            </a:r>
          </a:p>
          <a:p>
            <a:pPr eaLnBrk="1" hangingPunct="1">
              <a:buFont typeface="Wingdings" pitchFamily="2" charset="2"/>
              <a:buNone/>
            </a:pPr>
            <a:r>
              <a:rPr lang="en-US" altLang="en-US" b="1" dirty="0" smtClean="0"/>
              <a:t>July 16, 2014</a:t>
            </a:r>
            <a:endParaRPr lang="en-US" altLang="en-US" b="1" dirty="0" smtClean="0"/>
          </a:p>
        </p:txBody>
      </p:sp>
    </p:spTree>
    <p:extLst>
      <p:ext uri="{BB962C8B-B14F-4D97-AF65-F5344CB8AC3E}">
        <p14:creationId xmlns:p14="http://schemas.microsoft.com/office/powerpoint/2010/main" val="1022386996"/>
      </p:ext>
    </p:extLst>
  </p:cSld>
  <p:clrMapOvr>
    <a:masterClrMapping/>
  </p:clrMapOvr>
  <mc:AlternateContent xmlns:mc="http://schemas.openxmlformats.org/markup-compatibility/2006" xmlns:p14="http://schemas.microsoft.com/office/powerpoint/2010/main">
    <mc:Choice Requires="p14">
      <p:transition spd="slow" p14:dur="2000" advTm="24660"/>
    </mc:Choice>
    <mc:Fallback xmlns="">
      <p:transition spd="slow" advTm="246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90600" y="152400"/>
            <a:ext cx="8721725" cy="571500"/>
          </a:xfrm>
        </p:spPr>
        <p:txBody>
          <a:bodyPr/>
          <a:lstStyle/>
          <a:p>
            <a:r>
              <a:rPr lang="en-US" altLang="en-US" dirty="0" smtClean="0"/>
              <a:t>Sample </a:t>
            </a:r>
            <a:r>
              <a:rPr lang="en-US" altLang="en-US" dirty="0" smtClean="0"/>
              <a:t>Warehouse Project</a:t>
            </a:r>
            <a:endParaRPr lang="en-US" altLang="en-US" dirty="0" smtClean="0"/>
          </a:p>
        </p:txBody>
      </p:sp>
      <p:pic>
        <p:nvPicPr>
          <p:cNvPr id="4" name="Picture 3"/>
          <p:cNvPicPr>
            <a:picLocks noChangeAspect="1"/>
          </p:cNvPicPr>
          <p:nvPr/>
        </p:nvPicPr>
        <p:blipFill>
          <a:blip r:embed="rId3"/>
          <a:stretch>
            <a:fillRect/>
          </a:stretch>
        </p:blipFill>
        <p:spPr>
          <a:xfrm>
            <a:off x="1871670" y="723900"/>
            <a:ext cx="5351488" cy="5753100"/>
          </a:xfrm>
          <a:prstGeom prst="rect">
            <a:avLst/>
          </a:prstGeom>
        </p:spPr>
      </p:pic>
    </p:spTree>
    <p:extLst>
      <p:ext uri="{BB962C8B-B14F-4D97-AF65-F5344CB8AC3E}">
        <p14:creationId xmlns:p14="http://schemas.microsoft.com/office/powerpoint/2010/main" val="83032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4218" y="1066800"/>
            <a:ext cx="8745537" cy="569913"/>
          </a:xfrm>
        </p:spPr>
        <p:txBody>
          <a:bodyPr/>
          <a:lstStyle/>
          <a:p>
            <a:r>
              <a:rPr lang="en-US" altLang="en-US" dirty="0" smtClean="0"/>
              <a:t>Lighting Rebates – New Construction/Major Renovation</a:t>
            </a:r>
          </a:p>
        </p:txBody>
      </p:sp>
      <p:sp>
        <p:nvSpPr>
          <p:cNvPr id="9219" name="Content Placeholder 2"/>
          <p:cNvSpPr>
            <a:spLocks noGrp="1"/>
          </p:cNvSpPr>
          <p:nvPr>
            <p:ph idx="1"/>
          </p:nvPr>
        </p:nvSpPr>
        <p:spPr>
          <a:xfrm>
            <a:off x="406400" y="1843088"/>
            <a:ext cx="8150225" cy="4462462"/>
          </a:xfrm>
        </p:spPr>
        <p:txBody>
          <a:bodyPr/>
          <a:lstStyle/>
          <a:p>
            <a:pPr marL="230188" lvl="1" indent="-230188">
              <a:spcBef>
                <a:spcPct val="0"/>
              </a:spcBef>
              <a:spcAft>
                <a:spcPts val="1200"/>
              </a:spcAft>
              <a:buFont typeface="Wingdings" pitchFamily="2" charset="2"/>
              <a:buChar char="§"/>
              <a:defRPr/>
            </a:pPr>
            <a:r>
              <a:rPr lang="en-US" sz="2400" b="1" dirty="0" smtClean="0"/>
              <a:t>New Construction / Major Renovations</a:t>
            </a:r>
            <a:r>
              <a:rPr lang="en-US" sz="2400" dirty="0" smtClean="0"/>
              <a:t>: </a:t>
            </a:r>
          </a:p>
          <a:p>
            <a:pPr marL="463550" lvl="1" indent="-231775">
              <a:spcAft>
                <a:spcPts val="1200"/>
              </a:spcAft>
              <a:defRPr/>
            </a:pPr>
            <a:r>
              <a:rPr lang="en-US" dirty="0"/>
              <a:t>Lighting power </a:t>
            </a:r>
            <a:r>
              <a:rPr lang="en-US" dirty="0" smtClean="0"/>
              <a:t>density (LPD) </a:t>
            </a:r>
            <a:r>
              <a:rPr lang="en-US" dirty="0"/>
              <a:t>requirement  </a:t>
            </a:r>
            <a:r>
              <a:rPr lang="en-US" dirty="0" smtClean="0"/>
              <a:t>is </a:t>
            </a:r>
            <a:r>
              <a:rPr lang="en-US" b="1" u="sng" dirty="0" smtClean="0"/>
              <a:t>10%</a:t>
            </a:r>
            <a:r>
              <a:rPr lang="en-US" b="1" dirty="0" smtClean="0"/>
              <a:t> </a:t>
            </a:r>
            <a:r>
              <a:rPr lang="en-US" dirty="0" smtClean="0"/>
              <a:t>below </a:t>
            </a:r>
            <a:r>
              <a:rPr lang="en-US" dirty="0"/>
              <a:t>ASHRAE 90.1-2007 </a:t>
            </a:r>
            <a:r>
              <a:rPr lang="en-US" dirty="0" smtClean="0"/>
              <a:t>         </a:t>
            </a:r>
          </a:p>
          <a:p>
            <a:pPr marL="463550" lvl="1" indent="-231775">
              <a:spcAft>
                <a:spcPts val="1200"/>
              </a:spcAft>
              <a:defRPr/>
            </a:pPr>
            <a:r>
              <a:rPr lang="en-US" dirty="0"/>
              <a:t>$0.20/watt reduced </a:t>
            </a:r>
            <a:r>
              <a:rPr lang="en-US" dirty="0" smtClean="0"/>
              <a:t>below code</a:t>
            </a:r>
            <a:endParaRPr lang="en-US" dirty="0"/>
          </a:p>
          <a:p>
            <a:pPr marL="463550" lvl="1" indent="-231775">
              <a:spcAft>
                <a:spcPts val="1200"/>
              </a:spcAft>
              <a:defRPr/>
            </a:pPr>
            <a:r>
              <a:rPr lang="en-US" dirty="0" err="1" smtClean="0"/>
              <a:t>COMcheck</a:t>
            </a:r>
            <a:r>
              <a:rPr lang="en-US" dirty="0" smtClean="0"/>
              <a:t> / LPD Calculations</a:t>
            </a:r>
          </a:p>
          <a:p>
            <a:pPr marL="463550" lvl="1" indent="-231775">
              <a:spcAft>
                <a:spcPts val="1200"/>
              </a:spcAft>
              <a:defRPr/>
            </a:pPr>
            <a:r>
              <a:rPr lang="en-US" dirty="0" smtClean="0"/>
              <a:t>Capped </a:t>
            </a:r>
            <a:r>
              <a:rPr lang="en-US" dirty="0"/>
              <a:t>at $25,000 per building per year </a:t>
            </a:r>
            <a:endParaRPr lang="en-US" dirty="0" smtClean="0">
              <a:solidFill>
                <a:srgbClr val="FF0000"/>
              </a:solidFill>
            </a:endParaRPr>
          </a:p>
          <a:p>
            <a:pPr marL="463550" lvl="1" indent="-231775">
              <a:spcAft>
                <a:spcPts val="1200"/>
              </a:spcAft>
              <a:defRPr/>
            </a:pPr>
            <a:r>
              <a:rPr lang="en-US" dirty="0" smtClean="0"/>
              <a:t>Also eligible for </a:t>
            </a:r>
            <a:r>
              <a:rPr lang="en-US" dirty="0"/>
              <a:t>o</a:t>
            </a:r>
            <a:r>
              <a:rPr lang="en-US" dirty="0" smtClean="0"/>
              <a:t>ccupancy </a:t>
            </a:r>
            <a:r>
              <a:rPr lang="en-US" dirty="0"/>
              <a:t>s</a:t>
            </a:r>
            <a:r>
              <a:rPr lang="en-US" dirty="0" smtClean="0"/>
              <a:t>ensor and                                                        d</a:t>
            </a:r>
            <a:br>
              <a:rPr lang="en-US" dirty="0" smtClean="0"/>
            </a:br>
            <a:r>
              <a:rPr lang="en-US" dirty="0" smtClean="0"/>
              <a:t>daylight </a:t>
            </a:r>
            <a:r>
              <a:rPr lang="en-US" dirty="0"/>
              <a:t>s</a:t>
            </a:r>
            <a:r>
              <a:rPr lang="en-US" dirty="0" smtClean="0"/>
              <a:t>ensor </a:t>
            </a:r>
            <a:r>
              <a:rPr lang="en-US" dirty="0"/>
              <a:t>r</a:t>
            </a:r>
            <a:r>
              <a:rPr lang="en-US" dirty="0" smtClean="0"/>
              <a:t>ebates</a:t>
            </a:r>
            <a:endParaRPr lang="en-US" dirty="0"/>
          </a:p>
        </p:txBody>
      </p:sp>
      <p:pic>
        <p:nvPicPr>
          <p:cNvPr id="24580" name="Picture 3" descr="C--Users-rveturis-Pictures-Green-Career-Technical-Education-Classro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3521075"/>
            <a:ext cx="342423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09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4788" y="974725"/>
            <a:ext cx="8745537" cy="569913"/>
          </a:xfrm>
        </p:spPr>
        <p:txBody>
          <a:bodyPr/>
          <a:lstStyle/>
          <a:p>
            <a:r>
              <a:rPr lang="en-US" altLang="en-US" smtClean="0"/>
              <a:t>Heating &amp; Cooling Rebates</a:t>
            </a:r>
          </a:p>
        </p:txBody>
      </p:sp>
      <p:sp>
        <p:nvSpPr>
          <p:cNvPr id="25603" name="Content Placeholder 2"/>
          <p:cNvSpPr>
            <a:spLocks noGrp="1"/>
          </p:cNvSpPr>
          <p:nvPr>
            <p:ph idx="1"/>
          </p:nvPr>
        </p:nvSpPr>
        <p:spPr/>
        <p:txBody>
          <a:bodyPr/>
          <a:lstStyle/>
          <a:p>
            <a:r>
              <a:rPr lang="en-US" altLang="en-US" sz="2200" b="1" smtClean="0"/>
              <a:t>HVAC Variable Frequency Drives (VFDs): </a:t>
            </a:r>
            <a:r>
              <a:rPr lang="en-US" altLang="en-US" sz="2200" smtClean="0"/>
              <a:t>$50/horsepower</a:t>
            </a:r>
          </a:p>
          <a:p>
            <a:pPr lvl="1"/>
            <a:r>
              <a:rPr lang="en-US" altLang="en-US" smtClean="0"/>
              <a:t>New construction is not eligible</a:t>
            </a:r>
          </a:p>
          <a:p>
            <a:pPr lvl="1"/>
            <a:r>
              <a:rPr lang="en-US" altLang="en-US" smtClean="0"/>
              <a:t>Must be installed on existing HVAC systems without VFDs</a:t>
            </a:r>
          </a:p>
          <a:p>
            <a:endParaRPr lang="en-US" altLang="en-US" sz="2200" b="1" smtClean="0"/>
          </a:p>
          <a:p>
            <a:r>
              <a:rPr lang="en-US" altLang="en-US" sz="2200" b="1" smtClean="0"/>
              <a:t>Air-cooled AC units, air-to-air unitary heat pumps, and water-source heat pump</a:t>
            </a:r>
          </a:p>
          <a:p>
            <a:pPr lvl="1"/>
            <a:r>
              <a:rPr lang="en-US" altLang="en-US" smtClean="0"/>
              <a:t>AC unit: Tier 1 - $20/ton &amp; Tier 2 - $30/ton</a:t>
            </a:r>
          </a:p>
          <a:p>
            <a:pPr lvl="1"/>
            <a:r>
              <a:rPr lang="en-US" altLang="en-US" smtClean="0"/>
              <a:t>Heat pump: Tier 1 - $40/ton &amp; Tier 2 - $60/ton</a:t>
            </a:r>
          </a:p>
          <a:p>
            <a:pPr lvl="1"/>
            <a:r>
              <a:rPr lang="en-US" altLang="en-US" sz="2200" smtClean="0"/>
              <a:t>Water-source heat pump: $50/ton</a:t>
            </a:r>
          </a:p>
          <a:p>
            <a:endParaRPr lang="en-US" altLang="en-US" sz="2200" smtClean="0"/>
          </a:p>
          <a:p>
            <a:r>
              <a:rPr lang="en-US" altLang="en-US" sz="2200" b="1" smtClean="0"/>
              <a:t>Other high-efficiency HVAC equipment</a:t>
            </a:r>
            <a:r>
              <a:rPr lang="en-US" altLang="en-US" sz="2200" smtClean="0"/>
              <a:t>: Custom Savings</a:t>
            </a:r>
          </a:p>
          <a:p>
            <a:endParaRPr lang="en-US" altLang="en-US" sz="2200" smtClean="0"/>
          </a:p>
          <a:p>
            <a:endParaRPr lang="en-US" altLang="en-US" sz="2200" smtClean="0"/>
          </a:p>
          <a:p>
            <a:endParaRPr lang="en-US" altLang="en-US" sz="2200" smtClean="0"/>
          </a:p>
          <a:p>
            <a:pPr lvl="1"/>
            <a:endParaRPr lang="en-US" altLang="en-US" sz="1400" smtClean="0"/>
          </a:p>
        </p:txBody>
      </p:sp>
      <p:pic>
        <p:nvPicPr>
          <p:cNvPr id="25604" name="Picture 3" descr="HVAC Phot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670300"/>
            <a:ext cx="275113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617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04788" y="974725"/>
            <a:ext cx="8745537" cy="569913"/>
          </a:xfrm>
        </p:spPr>
        <p:txBody>
          <a:bodyPr/>
          <a:lstStyle/>
          <a:p>
            <a:r>
              <a:rPr lang="en-US" altLang="en-US" smtClean="0"/>
              <a:t>Reflective Roofing Rebate</a:t>
            </a:r>
          </a:p>
        </p:txBody>
      </p:sp>
      <p:sp>
        <p:nvSpPr>
          <p:cNvPr id="29699" name="Content Placeholder 2"/>
          <p:cNvSpPr>
            <a:spLocks noGrp="1"/>
          </p:cNvSpPr>
          <p:nvPr>
            <p:ph idx="1"/>
          </p:nvPr>
        </p:nvSpPr>
        <p:spPr>
          <a:xfrm>
            <a:off x="215900" y="1606550"/>
            <a:ext cx="8712200" cy="5014913"/>
          </a:xfrm>
        </p:spPr>
        <p:txBody>
          <a:bodyPr/>
          <a:lstStyle/>
          <a:p>
            <a:r>
              <a:rPr lang="en-US" altLang="en-US" sz="2200" b="1" smtClean="0"/>
              <a:t>Reflective Roofing</a:t>
            </a:r>
          </a:p>
          <a:p>
            <a:pPr lvl="1"/>
            <a:r>
              <a:rPr lang="en-US" altLang="en-US" smtClean="0"/>
              <a:t>ENERGY STAR Qualified</a:t>
            </a:r>
          </a:p>
          <a:p>
            <a:pPr lvl="1"/>
            <a:r>
              <a:rPr lang="en-US" altLang="en-US" smtClean="0"/>
              <a:t>Available for existing and new construction buildings</a:t>
            </a:r>
          </a:p>
          <a:p>
            <a:pPr lvl="1"/>
            <a:r>
              <a:rPr lang="en-US" altLang="en-US" smtClean="0"/>
              <a:t>Roof over conditioned space only</a:t>
            </a:r>
          </a:p>
          <a:p>
            <a:pPr lvl="1"/>
            <a:r>
              <a:rPr lang="en-US" altLang="en-US" smtClean="0"/>
              <a:t>$0.05/sq ft of applicable roof area (capped at $10,000)</a:t>
            </a:r>
            <a:endParaRPr lang="en-US" altLang="en-US" sz="2200" b="1" smtClean="0"/>
          </a:p>
          <a:p>
            <a:endParaRPr lang="en-US" altLang="en-US" sz="2200" smtClean="0"/>
          </a:p>
          <a:p>
            <a:endParaRPr lang="en-US" altLang="en-US" sz="2200" smtClean="0"/>
          </a:p>
          <a:p>
            <a:endParaRPr lang="en-US" altLang="en-US" sz="2200" smtClean="0"/>
          </a:p>
          <a:p>
            <a:endParaRPr lang="en-US" altLang="en-US" sz="2200" smtClean="0"/>
          </a:p>
          <a:p>
            <a:pPr lvl="1"/>
            <a:endParaRPr lang="en-US" altLang="en-US" sz="1400" smtClean="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3644900"/>
            <a:ext cx="5510213" cy="267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72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4788" y="974725"/>
            <a:ext cx="8745537" cy="569913"/>
          </a:xfrm>
        </p:spPr>
        <p:txBody>
          <a:bodyPr/>
          <a:lstStyle/>
          <a:p>
            <a:r>
              <a:rPr lang="en-US" altLang="en-US" smtClean="0"/>
              <a:t>Food Service &amp; Grocery Rebates</a:t>
            </a:r>
          </a:p>
        </p:txBody>
      </p:sp>
      <p:sp>
        <p:nvSpPr>
          <p:cNvPr id="12291" name="Content Placeholder 2"/>
          <p:cNvSpPr>
            <a:spLocks noGrp="1"/>
          </p:cNvSpPr>
          <p:nvPr>
            <p:ph idx="1"/>
          </p:nvPr>
        </p:nvSpPr>
        <p:spPr>
          <a:xfrm>
            <a:off x="215900" y="1558925"/>
            <a:ext cx="8712200" cy="5014913"/>
          </a:xfrm>
        </p:spPr>
        <p:txBody>
          <a:bodyPr/>
          <a:lstStyle/>
          <a:p>
            <a:r>
              <a:rPr lang="en-US" altLang="en-US" sz="2200" b="1" smtClean="0"/>
              <a:t>Food Service Equipment</a:t>
            </a:r>
          </a:p>
          <a:p>
            <a:pPr lvl="1"/>
            <a:r>
              <a:rPr lang="en-US" altLang="en-US" smtClean="0"/>
              <a:t>Commercial &amp; Low Temperature Dishwashers</a:t>
            </a:r>
          </a:p>
          <a:p>
            <a:pPr lvl="1"/>
            <a:r>
              <a:rPr lang="en-US" altLang="en-US" smtClean="0"/>
              <a:t>Commercial Ice Machines</a:t>
            </a:r>
          </a:p>
          <a:p>
            <a:pPr lvl="1"/>
            <a:r>
              <a:rPr lang="en-US" altLang="en-US" smtClean="0"/>
              <a:t>Commercial Glass-, Mixed-, or Solid-Door Refrigerators &amp; Freezers</a:t>
            </a:r>
          </a:p>
          <a:p>
            <a:pPr lvl="1"/>
            <a:r>
              <a:rPr lang="en-US" altLang="en-US" smtClean="0"/>
              <a:t>Electric Fryers, Griddles, Steam Cookers</a:t>
            </a:r>
          </a:p>
          <a:p>
            <a:pPr lvl="1"/>
            <a:r>
              <a:rPr lang="en-US" altLang="en-US" smtClean="0"/>
              <a:t>Insulated Holding Cabinet</a:t>
            </a:r>
          </a:p>
          <a:p>
            <a:pPr lvl="2">
              <a:spcBef>
                <a:spcPts val="25"/>
              </a:spcBef>
              <a:spcAft>
                <a:spcPts val="1200"/>
              </a:spcAft>
            </a:pPr>
            <a:r>
              <a:rPr lang="en-US" altLang="en-US" smtClean="0"/>
              <a:t>Must be ENERGY STAR Qualified</a:t>
            </a:r>
          </a:p>
          <a:p>
            <a:r>
              <a:rPr lang="en-US" altLang="en-US" sz="2200" b="1" smtClean="0"/>
              <a:t>Grocery and Other Equipment</a:t>
            </a:r>
          </a:p>
          <a:p>
            <a:pPr lvl="1"/>
            <a:r>
              <a:rPr lang="en-US" altLang="en-US" smtClean="0"/>
              <a:t>Grocery Anti-Sweat Control</a:t>
            </a:r>
          </a:p>
          <a:p>
            <a:pPr lvl="1"/>
            <a:r>
              <a:rPr lang="en-US" altLang="en-US" smtClean="0"/>
              <a:t>Grocery Case Door Gaskets</a:t>
            </a:r>
          </a:p>
          <a:p>
            <a:pPr lvl="1"/>
            <a:r>
              <a:rPr lang="en-US" altLang="en-US" smtClean="0"/>
              <a:t>Grocery Display Case LED Lighting</a:t>
            </a:r>
          </a:p>
          <a:p>
            <a:pPr lvl="1"/>
            <a:r>
              <a:rPr lang="en-US" altLang="en-US" smtClean="0"/>
              <a:t>Refrigerated Vending Machine Control</a:t>
            </a:r>
          </a:p>
          <a:p>
            <a:pPr lvl="1"/>
            <a:endParaRPr lang="en-US" altLang="en-US" smtClean="0"/>
          </a:p>
          <a:p>
            <a:pPr lvl="1"/>
            <a:endParaRPr lang="en-US" altLang="en-US" sz="2200" b="1" smtClean="0"/>
          </a:p>
          <a:p>
            <a:endParaRPr lang="en-US" altLang="en-US" sz="2200" smtClean="0"/>
          </a:p>
          <a:p>
            <a:endParaRPr lang="en-US" altLang="en-US" sz="2200" smtClean="0"/>
          </a:p>
          <a:p>
            <a:endParaRPr lang="en-US" altLang="en-US" sz="2200" smtClean="0"/>
          </a:p>
          <a:p>
            <a:endParaRPr lang="en-US" altLang="en-US" sz="2200" smtClean="0"/>
          </a:p>
          <a:p>
            <a:pPr lvl="1"/>
            <a:endParaRPr lang="en-US" altLang="en-US" sz="1400"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38" y="3254375"/>
            <a:ext cx="15525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63" y="1582738"/>
            <a:ext cx="10795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TextBox 1"/>
          <p:cNvSpPr txBox="1">
            <a:spLocks noChangeArrowheads="1"/>
          </p:cNvSpPr>
          <p:nvPr/>
        </p:nvSpPr>
        <p:spPr bwMode="auto">
          <a:xfrm>
            <a:off x="147638" y="6213475"/>
            <a:ext cx="75739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r>
              <a:rPr lang="en-US" altLang="en-US" sz="1000"/>
              <a:t>Additional Food Service &amp; Grocery Rebates Available - </a:t>
            </a:r>
            <a:r>
              <a:rPr lang="en-US" altLang="en-US" sz="1000">
                <a:hlinkClick r:id="rId5"/>
              </a:rPr>
              <a:t>http://www.georgiapower.com/energy-efficiency/business/equipment.cshtml</a:t>
            </a:r>
            <a:r>
              <a:rPr lang="en-US" altLang="en-US" sz="1000"/>
              <a:t> </a:t>
            </a:r>
          </a:p>
          <a:p>
            <a:endParaRPr lang="en-US" altLang="en-US"/>
          </a:p>
        </p:txBody>
      </p:sp>
    </p:spTree>
    <p:extLst>
      <p:ext uri="{BB962C8B-B14F-4D97-AF65-F5344CB8AC3E}">
        <p14:creationId xmlns:p14="http://schemas.microsoft.com/office/powerpoint/2010/main" val="711176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3" dur="500"/>
                                        <p:tgtEl>
                                          <p:spTgt spid="1229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6" dur="500"/>
                                        <p:tgtEl>
                                          <p:spTgt spid="1229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9" dur="500"/>
                                        <p:tgtEl>
                                          <p:spTgt spid="1229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2" dur="500"/>
                                        <p:tgtEl>
                                          <p:spTgt spid="1229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5" dur="500"/>
                                        <p:tgtEl>
                                          <p:spTgt spid="1229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30" dur="500"/>
                                        <p:tgtEl>
                                          <p:spTgt spid="12291">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33" dur="500"/>
                                        <p:tgtEl>
                                          <p:spTgt spid="12291">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36" dur="500"/>
                                        <p:tgtEl>
                                          <p:spTgt spid="12291">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39" dur="500"/>
                                        <p:tgtEl>
                                          <p:spTgt spid="12291">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2291">
                                            <p:txEl>
                                              <p:pRg st="11" end="11"/>
                                            </p:txEl>
                                          </p:spTgt>
                                        </p:tgtEl>
                                        <p:attrNameLst>
                                          <p:attrName>style.visibility</p:attrName>
                                        </p:attrNameLst>
                                      </p:cBhvr>
                                      <p:to>
                                        <p:strVal val="visible"/>
                                      </p:to>
                                    </p:set>
                                    <p:animEffect transition="in" filter="blinds(horizontal)">
                                      <p:cBhvr>
                                        <p:cTn id="42" dur="500"/>
                                        <p:tgtEl>
                                          <p:spTgt spid="122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04788" y="974725"/>
            <a:ext cx="8745537" cy="569913"/>
          </a:xfrm>
        </p:spPr>
        <p:txBody>
          <a:bodyPr/>
          <a:lstStyle/>
          <a:p>
            <a:r>
              <a:rPr lang="en-US" altLang="en-US" smtClean="0"/>
              <a:t>Custom Savings: Overview </a:t>
            </a:r>
          </a:p>
        </p:txBody>
      </p:sp>
      <p:sp>
        <p:nvSpPr>
          <p:cNvPr id="3" name="Content Placeholder 2"/>
          <p:cNvSpPr>
            <a:spLocks noGrp="1"/>
          </p:cNvSpPr>
          <p:nvPr>
            <p:ph idx="1"/>
          </p:nvPr>
        </p:nvSpPr>
        <p:spPr>
          <a:xfrm>
            <a:off x="215900" y="1677988"/>
            <a:ext cx="7823200" cy="5014912"/>
          </a:xfrm>
        </p:spPr>
        <p:txBody>
          <a:bodyPr/>
          <a:lstStyle/>
          <a:p>
            <a:pPr marL="231775" indent="-231775">
              <a:defRPr/>
            </a:pPr>
            <a:r>
              <a:rPr lang="en-US" b="1" dirty="0" smtClean="0">
                <a:cs typeface="Arial" pitchFamily="34" charset="0"/>
              </a:rPr>
              <a:t>Incentive</a:t>
            </a:r>
            <a:r>
              <a:rPr lang="en-US" dirty="0" smtClean="0">
                <a:cs typeface="Arial" pitchFamily="34" charset="0"/>
              </a:rPr>
              <a:t>: </a:t>
            </a:r>
          </a:p>
          <a:p>
            <a:pPr marL="463550" lvl="1" indent="-231775">
              <a:defRPr/>
            </a:pPr>
            <a:r>
              <a:rPr lang="en-US" dirty="0" smtClean="0">
                <a:cs typeface="Arial" pitchFamily="34" charset="0"/>
              </a:rPr>
              <a:t>$0.08 / kWh – up to 50% of project cost / capped at $25,000 per year</a:t>
            </a:r>
          </a:p>
          <a:p>
            <a:pPr marL="463550" lvl="1" indent="-231775">
              <a:defRPr/>
            </a:pPr>
            <a:r>
              <a:rPr lang="en-US" dirty="0" smtClean="0">
                <a:cs typeface="Arial" pitchFamily="34" charset="0"/>
              </a:rPr>
              <a:t>Site-specific measures </a:t>
            </a:r>
            <a:r>
              <a:rPr lang="en-US" u="sng" dirty="0">
                <a:cs typeface="Arial" pitchFamily="34" charset="0"/>
              </a:rPr>
              <a:t>not </a:t>
            </a:r>
            <a:r>
              <a:rPr lang="en-US" u="sng" dirty="0" smtClean="0">
                <a:cs typeface="Arial" pitchFamily="34" charset="0"/>
              </a:rPr>
              <a:t>included in lighting</a:t>
            </a:r>
            <a:r>
              <a:rPr lang="en-US" dirty="0" smtClean="0">
                <a:cs typeface="Arial" pitchFamily="34" charset="0"/>
              </a:rPr>
              <a:t> or other equipment rebates ($/unit)</a:t>
            </a:r>
          </a:p>
          <a:p>
            <a:pPr marL="463550" lvl="1" indent="-231775">
              <a:defRPr/>
            </a:pPr>
            <a:r>
              <a:rPr lang="en-US" dirty="0" smtClean="0">
                <a:cs typeface="Arial" pitchFamily="34" charset="0"/>
              </a:rPr>
              <a:t>New equipment installation only</a:t>
            </a:r>
          </a:p>
          <a:p>
            <a:pPr marL="463550" lvl="1" indent="-231775">
              <a:defRPr/>
            </a:pPr>
            <a:r>
              <a:rPr lang="en-US" dirty="0" smtClean="0">
                <a:cs typeface="Arial" pitchFamily="34" charset="0"/>
              </a:rPr>
              <a:t>Examples:  Energy management systems, chillers, motors, demand control ventilation</a:t>
            </a:r>
          </a:p>
          <a:p>
            <a:pPr marL="463550" lvl="1" indent="-231775">
              <a:defRPr/>
            </a:pPr>
            <a:r>
              <a:rPr lang="en-US" dirty="0" smtClean="0"/>
              <a:t>Not </a:t>
            </a:r>
            <a:r>
              <a:rPr lang="en-US" dirty="0"/>
              <a:t>available for changes in behavior or O&amp;M strategies</a:t>
            </a:r>
          </a:p>
          <a:p>
            <a:pPr marL="463550" lvl="1" indent="-231775">
              <a:defRPr/>
            </a:pPr>
            <a:endParaRPr lang="en-US" dirty="0" smtClean="0">
              <a:cs typeface="Arial" pitchFamily="34" charset="0"/>
            </a:endParaRPr>
          </a:p>
          <a:p>
            <a:pPr marL="231775" indent="-231775">
              <a:defRPr/>
            </a:pPr>
            <a:r>
              <a:rPr lang="en-US" b="1" dirty="0" smtClean="0">
                <a:cs typeface="Arial" pitchFamily="34" charset="0"/>
              </a:rPr>
              <a:t>Pre-approval </a:t>
            </a:r>
            <a:r>
              <a:rPr lang="en-US" b="1" dirty="0">
                <a:cs typeface="Arial" pitchFamily="34" charset="0"/>
              </a:rPr>
              <a:t>r</a:t>
            </a:r>
            <a:r>
              <a:rPr lang="en-US" b="1" dirty="0" smtClean="0">
                <a:cs typeface="Arial" pitchFamily="34" charset="0"/>
              </a:rPr>
              <a:t>equired</a:t>
            </a:r>
            <a:r>
              <a:rPr lang="en-US" dirty="0" smtClean="0">
                <a:cs typeface="Arial" pitchFamily="34" charset="0"/>
              </a:rPr>
              <a:t>: </a:t>
            </a:r>
          </a:p>
          <a:p>
            <a:pPr marL="573087" lvl="1" indent="-231775">
              <a:defRPr/>
            </a:pPr>
            <a:r>
              <a:rPr lang="en-US" dirty="0" smtClean="0">
                <a:cs typeface="Arial" pitchFamily="34" charset="0"/>
              </a:rPr>
              <a:t>Application and engineering analysis must be submitted in advance of purchase/install</a:t>
            </a:r>
          </a:p>
          <a:p>
            <a:pPr marL="231775" indent="-231775">
              <a:defRPr/>
            </a:pPr>
            <a:endParaRPr lang="en-US" sz="1600" dirty="0" smtClean="0">
              <a:cs typeface="Arial" pitchFamily="34" charset="0"/>
            </a:endParaRPr>
          </a:p>
          <a:p>
            <a:pPr marL="231775" indent="-231775">
              <a:defRPr/>
            </a:pPr>
            <a:endParaRPr lang="en-US" dirty="0">
              <a:cs typeface="Arial" pitchFamily="34" charset="0"/>
            </a:endParaRPr>
          </a:p>
          <a:p>
            <a:pPr>
              <a:buFont typeface="Arial" charset="0"/>
              <a:buChar char="•"/>
              <a:defRPr/>
            </a:pPr>
            <a:endParaRPr lang="en-US" sz="3200" dirty="0"/>
          </a:p>
        </p:txBody>
      </p:sp>
    </p:spTree>
    <p:extLst>
      <p:ext uri="{BB962C8B-B14F-4D97-AF65-F5344CB8AC3E}">
        <p14:creationId xmlns:p14="http://schemas.microsoft.com/office/powerpoint/2010/main" val="35603793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204788" y="974725"/>
            <a:ext cx="8745537" cy="569913"/>
          </a:xfrm>
        </p:spPr>
        <p:txBody>
          <a:bodyPr/>
          <a:lstStyle/>
          <a:p>
            <a:r>
              <a:rPr lang="en-US" altLang="en-US" smtClean="0"/>
              <a:t>Custom Savings – Application</a:t>
            </a:r>
          </a:p>
        </p:txBody>
      </p:sp>
      <p:sp>
        <p:nvSpPr>
          <p:cNvPr id="21507" name="Content Placeholder 1"/>
          <p:cNvSpPr>
            <a:spLocks noGrp="1"/>
          </p:cNvSpPr>
          <p:nvPr>
            <p:ph idx="1"/>
          </p:nvPr>
        </p:nvSpPr>
        <p:spPr>
          <a:xfrm>
            <a:off x="215900" y="1677988"/>
            <a:ext cx="6192838" cy="5014912"/>
          </a:xfrm>
        </p:spPr>
        <p:txBody>
          <a:bodyPr/>
          <a:lstStyle/>
          <a:p>
            <a:pPr marL="231775" indent="-231775" fontAlgn="auto">
              <a:spcAft>
                <a:spcPts val="0"/>
              </a:spcAft>
              <a:defRPr/>
            </a:pPr>
            <a:r>
              <a:rPr lang="en-US" dirty="0" smtClean="0">
                <a:cs typeface="Arial" charset="0"/>
              </a:rPr>
              <a:t>Custom </a:t>
            </a:r>
            <a:r>
              <a:rPr lang="en-US" dirty="0">
                <a:cs typeface="Arial" charset="0"/>
              </a:rPr>
              <a:t>Savings </a:t>
            </a:r>
            <a:r>
              <a:rPr lang="en-US" dirty="0" smtClean="0">
                <a:cs typeface="Arial" charset="0"/>
              </a:rPr>
              <a:t>application must include:</a:t>
            </a:r>
            <a:endParaRPr lang="en-US" dirty="0">
              <a:cs typeface="Arial" charset="0"/>
            </a:endParaRPr>
          </a:p>
          <a:p>
            <a:pPr marL="463550" lvl="1" indent="-231775" fontAlgn="auto">
              <a:spcAft>
                <a:spcPts val="0"/>
              </a:spcAft>
              <a:buFont typeface="+mj-lt"/>
              <a:buAutoNum type="arabicPeriod"/>
              <a:defRPr/>
            </a:pPr>
            <a:r>
              <a:rPr lang="en-US" dirty="0" smtClean="0">
                <a:cs typeface="Arial" charset="0"/>
              </a:rPr>
              <a:t>Baseline </a:t>
            </a:r>
            <a:r>
              <a:rPr lang="en-US" dirty="0">
                <a:cs typeface="Arial" charset="0"/>
              </a:rPr>
              <a:t>Energy Consumption</a:t>
            </a:r>
          </a:p>
          <a:p>
            <a:pPr marL="463550" lvl="1" indent="-231775" fontAlgn="auto">
              <a:spcAft>
                <a:spcPts val="0"/>
              </a:spcAft>
              <a:buFont typeface="+mj-lt"/>
              <a:buAutoNum type="arabicPeriod"/>
              <a:defRPr/>
            </a:pPr>
            <a:r>
              <a:rPr lang="en-US" dirty="0">
                <a:cs typeface="Arial" charset="0"/>
              </a:rPr>
              <a:t>Proposed Energy </a:t>
            </a:r>
            <a:r>
              <a:rPr lang="en-US" dirty="0" smtClean="0">
                <a:cs typeface="Arial" charset="0"/>
              </a:rPr>
              <a:t>Consumption</a:t>
            </a:r>
          </a:p>
          <a:p>
            <a:pPr marL="463550" lvl="1" indent="-231775" fontAlgn="auto">
              <a:spcAft>
                <a:spcPts val="0"/>
              </a:spcAft>
              <a:buFont typeface="+mj-lt"/>
              <a:buAutoNum type="arabicPeriod"/>
              <a:defRPr/>
            </a:pPr>
            <a:r>
              <a:rPr lang="en-US" dirty="0" smtClean="0">
                <a:cs typeface="Arial" charset="0"/>
              </a:rPr>
              <a:t>Proposed Costs</a:t>
            </a:r>
          </a:p>
          <a:p>
            <a:pPr marL="231775" lvl="1" indent="0" fontAlgn="auto">
              <a:spcAft>
                <a:spcPts val="0"/>
              </a:spcAft>
              <a:buFontTx/>
              <a:buNone/>
              <a:defRPr/>
            </a:pPr>
            <a:endParaRPr lang="en-US" dirty="0">
              <a:cs typeface="Arial" charset="0"/>
            </a:endParaRPr>
          </a:p>
          <a:p>
            <a:pPr fontAlgn="auto">
              <a:spcAft>
                <a:spcPts val="0"/>
              </a:spcAft>
              <a:defRPr/>
            </a:pPr>
            <a:r>
              <a:rPr lang="en-US" dirty="0" smtClean="0">
                <a:cs typeface="Arial" charset="0"/>
              </a:rPr>
              <a:t>Baseline and proposed system descriptions and documentations</a:t>
            </a:r>
          </a:p>
          <a:p>
            <a:pPr marL="463550" lvl="1" indent="-234950" fontAlgn="auto">
              <a:spcAft>
                <a:spcPts val="0"/>
              </a:spcAft>
              <a:buFont typeface="Arial" charset="0"/>
              <a:buChar char="–"/>
              <a:defRPr/>
            </a:pPr>
            <a:r>
              <a:rPr lang="en-US" dirty="0" smtClean="0">
                <a:cs typeface="Arial" charset="0"/>
              </a:rPr>
              <a:t>Written proposal from Service Provider</a:t>
            </a:r>
          </a:p>
          <a:p>
            <a:pPr marL="463550" lvl="1" indent="-234950" fontAlgn="auto">
              <a:spcAft>
                <a:spcPts val="0"/>
              </a:spcAft>
              <a:buFont typeface="Arial" charset="0"/>
              <a:buChar char="–"/>
              <a:defRPr/>
            </a:pPr>
            <a:r>
              <a:rPr lang="en-US" dirty="0" smtClean="0">
                <a:cs typeface="Arial" charset="0"/>
              </a:rPr>
              <a:t>Energy Models or Calculation Sheets (Trace, eQuest, etc)</a:t>
            </a:r>
          </a:p>
          <a:p>
            <a:pPr marL="463550" lvl="1" indent="-234950" fontAlgn="auto">
              <a:spcAft>
                <a:spcPts val="0"/>
              </a:spcAft>
              <a:buFont typeface="Arial" charset="0"/>
              <a:buChar char="–"/>
              <a:defRPr/>
            </a:pPr>
            <a:r>
              <a:rPr lang="en-US" dirty="0" smtClean="0">
                <a:cs typeface="Arial" charset="0"/>
              </a:rPr>
              <a:t>If a spreadsheet is used, send an “active” copy with formulas</a:t>
            </a:r>
          </a:p>
          <a:p>
            <a:pPr marL="463550" lvl="1" indent="-234950" fontAlgn="auto">
              <a:spcAft>
                <a:spcPts val="0"/>
              </a:spcAft>
              <a:buFont typeface="Arial" charset="0"/>
              <a:buChar char="–"/>
              <a:defRPr/>
            </a:pPr>
            <a:r>
              <a:rPr lang="en-US" dirty="0" smtClean="0">
                <a:cs typeface="Arial" charset="0"/>
              </a:rPr>
              <a:t>Include equipment, labor, and material costs as applicable</a:t>
            </a:r>
          </a:p>
          <a:p>
            <a:pPr marL="463550" lvl="1" indent="-234950" fontAlgn="auto">
              <a:spcAft>
                <a:spcPts val="0"/>
              </a:spcAft>
              <a:buFont typeface="Arial" charset="0"/>
              <a:buChar char="–"/>
              <a:defRPr/>
            </a:pPr>
            <a:endParaRPr lang="en-US" dirty="0" smtClean="0">
              <a:cs typeface="Arial" charset="0"/>
            </a:endParaRPr>
          </a:p>
          <a:p>
            <a:pPr marL="457200" indent="-457200">
              <a:defRPr/>
            </a:pPr>
            <a:endParaRPr lang="en-US" dirty="0" smtClean="0"/>
          </a:p>
        </p:txBody>
      </p:sp>
      <p:sp>
        <p:nvSpPr>
          <p:cNvPr id="4100" name="Slide Number Placeholder 7"/>
          <p:cNvSpPr>
            <a:spLocks/>
          </p:cNvSpPr>
          <p:nvPr/>
        </p:nvSpPr>
        <p:spPr bwMode="auto">
          <a:xfrm>
            <a:off x="4229100" y="6508750"/>
            <a:ext cx="685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39600"/>
              </a:buClr>
              <a:buFont typeface="Wingdings" pitchFamily="2" charset="2"/>
              <a:buChar char="§"/>
              <a:defRPr sz="2400">
                <a:solidFill>
                  <a:schemeClr val="tx1"/>
                </a:solidFill>
                <a:latin typeface="Arial Narrow" pitchFamily="34" charset="0"/>
                <a:ea typeface="ＭＳ Ｐゴシック" pitchFamily="34" charset="-128"/>
              </a:defRPr>
            </a:lvl1pPr>
            <a:lvl2pPr marL="742950" indent="-285750">
              <a:spcBef>
                <a:spcPct val="20000"/>
              </a:spcBef>
              <a:buClr>
                <a:srgbClr val="739600"/>
              </a:buClr>
              <a:buChar char="–"/>
              <a:defRPr sz="2000">
                <a:solidFill>
                  <a:schemeClr val="tx1"/>
                </a:solidFill>
                <a:latin typeface="Arial Narrow" pitchFamily="34" charset="0"/>
                <a:ea typeface="ＭＳ Ｐゴシック" pitchFamily="34" charset="-128"/>
              </a:defRPr>
            </a:lvl2pPr>
            <a:lvl3pPr marL="1143000" indent="-228600">
              <a:spcBef>
                <a:spcPct val="20000"/>
              </a:spcBef>
              <a:buClr>
                <a:srgbClr val="739600"/>
              </a:buClr>
              <a:buChar char="•"/>
              <a:defRPr>
                <a:solidFill>
                  <a:schemeClr val="tx1"/>
                </a:solidFill>
                <a:latin typeface="Arial Narrow" pitchFamily="34" charset="0"/>
                <a:ea typeface="ＭＳ Ｐゴシック" pitchFamily="34" charset="-128"/>
              </a:defRPr>
            </a:lvl3pPr>
            <a:lvl4pPr marL="1600200" indent="-228600">
              <a:spcBef>
                <a:spcPct val="20000"/>
              </a:spcBef>
              <a:buClr>
                <a:srgbClr val="739600"/>
              </a:buClr>
              <a:buChar char="–"/>
              <a:defRPr sz="1600">
                <a:solidFill>
                  <a:schemeClr val="tx1"/>
                </a:solidFill>
                <a:latin typeface="Arial Narrow" pitchFamily="34" charset="0"/>
                <a:ea typeface="ＭＳ Ｐゴシック" pitchFamily="34" charset="-128"/>
              </a:defRPr>
            </a:lvl4pPr>
            <a:lvl5pPr marL="2057400" indent="-228600">
              <a:spcBef>
                <a:spcPct val="20000"/>
              </a:spcBef>
              <a:buClr>
                <a:srgbClr val="739600"/>
              </a:buClr>
              <a:buChar char="»"/>
              <a:defRPr sz="14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9pPr>
          </a:lstStyle>
          <a:p>
            <a:pPr algn="ctr" fontAlgn="base">
              <a:spcBef>
                <a:spcPct val="0"/>
              </a:spcBef>
              <a:spcAft>
                <a:spcPct val="0"/>
              </a:spcAft>
              <a:buClrTx/>
              <a:buFontTx/>
              <a:buNone/>
            </a:pPr>
            <a:fld id="{AF19A142-FB95-4535-945F-609AD6393ABB}" type="slidenum">
              <a:rPr lang="en-US" altLang="en-US" sz="1200">
                <a:solidFill>
                  <a:srgbClr val="FFFFFF"/>
                </a:solidFill>
                <a:latin typeface="Arial" pitchFamily="34" charset="0"/>
              </a:rPr>
              <a:pPr algn="ctr" fontAlgn="base">
                <a:spcBef>
                  <a:spcPct val="0"/>
                </a:spcBef>
                <a:spcAft>
                  <a:spcPct val="0"/>
                </a:spcAft>
                <a:buClrTx/>
                <a:buFontTx/>
                <a:buNone/>
              </a:pPr>
              <a:t>16</a:t>
            </a:fld>
            <a:endParaRPr lang="en-US" altLang="en-US" sz="1200">
              <a:solidFill>
                <a:srgbClr val="FFFFFF"/>
              </a:solidFill>
              <a:latin typeface="Arial" pitchFamily="34" charset="0"/>
            </a:endParaRP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2413000"/>
            <a:ext cx="236696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80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4788" y="974725"/>
            <a:ext cx="8745537" cy="569913"/>
          </a:xfrm>
        </p:spPr>
        <p:txBody>
          <a:bodyPr/>
          <a:lstStyle/>
          <a:p>
            <a:r>
              <a:rPr lang="en-US" altLang="en-US" smtClean="0"/>
              <a:t>Small Commercial Program</a:t>
            </a:r>
          </a:p>
        </p:txBody>
      </p:sp>
      <p:sp>
        <p:nvSpPr>
          <p:cNvPr id="5123" name="Content Placeholder 2"/>
          <p:cNvSpPr>
            <a:spLocks noGrp="1"/>
          </p:cNvSpPr>
          <p:nvPr>
            <p:ph idx="1"/>
          </p:nvPr>
        </p:nvSpPr>
        <p:spPr>
          <a:xfrm>
            <a:off x="215900" y="1595438"/>
            <a:ext cx="8712200" cy="5014912"/>
          </a:xfrm>
        </p:spPr>
        <p:txBody>
          <a:bodyPr/>
          <a:lstStyle/>
          <a:p>
            <a:pPr>
              <a:spcAft>
                <a:spcPts val="1200"/>
              </a:spcAft>
              <a:defRPr/>
            </a:pPr>
            <a:r>
              <a:rPr lang="en-US" b="1" dirty="0"/>
              <a:t>PLS, GS, OGS, FLAT-GS, TOU-EO </a:t>
            </a:r>
            <a:r>
              <a:rPr lang="en-US" b="1" dirty="0" smtClean="0"/>
              <a:t>Commercial Customers ONLY</a:t>
            </a:r>
            <a:endParaRPr lang="en-US" sz="1600" dirty="0" smtClean="0"/>
          </a:p>
          <a:p>
            <a:pPr marL="463550" lvl="2" indent="-231775">
              <a:spcBef>
                <a:spcPct val="0"/>
              </a:spcBef>
              <a:spcAft>
                <a:spcPts val="600"/>
              </a:spcAft>
              <a:buFont typeface="Arial Narrow" pitchFamily="34" charset="0"/>
              <a:buChar char="–"/>
              <a:defRPr/>
            </a:pPr>
            <a:r>
              <a:rPr lang="en-US" sz="2200" dirty="0" smtClean="0"/>
              <a:t>Existing Buildings only; must be on an eligible Small Commercial Rate</a:t>
            </a:r>
            <a:endParaRPr lang="en-US" sz="2200" dirty="0"/>
          </a:p>
          <a:p>
            <a:pPr>
              <a:spcAft>
                <a:spcPts val="1200"/>
              </a:spcAft>
              <a:defRPr/>
            </a:pPr>
            <a:r>
              <a:rPr lang="en-US" b="1" dirty="0" smtClean="0"/>
              <a:t>Similar </a:t>
            </a:r>
            <a:r>
              <a:rPr lang="en-US" b="1" dirty="0"/>
              <a:t>to Residential </a:t>
            </a:r>
            <a:r>
              <a:rPr lang="en-US" b="1" dirty="0" smtClean="0"/>
              <a:t>Rebates</a:t>
            </a:r>
            <a:endParaRPr lang="en-US" dirty="0" smtClean="0"/>
          </a:p>
          <a:p>
            <a:pPr marL="463550" lvl="2" indent="-231775">
              <a:spcBef>
                <a:spcPct val="0"/>
              </a:spcBef>
              <a:spcAft>
                <a:spcPts val="600"/>
              </a:spcAft>
              <a:buFont typeface="Arial Narrow" pitchFamily="34" charset="0"/>
              <a:buChar char="–"/>
              <a:defRPr/>
            </a:pPr>
            <a:r>
              <a:rPr lang="en-US" sz="2200" dirty="0" smtClean="0"/>
              <a:t>Programmable Thermostats</a:t>
            </a:r>
          </a:p>
          <a:p>
            <a:pPr marL="463550" lvl="2" indent="-231775">
              <a:spcBef>
                <a:spcPct val="0"/>
              </a:spcBef>
              <a:spcAft>
                <a:spcPts val="600"/>
              </a:spcAft>
              <a:buFont typeface="Arial Narrow" pitchFamily="34" charset="0"/>
              <a:buChar char="–"/>
              <a:defRPr/>
            </a:pPr>
            <a:r>
              <a:rPr lang="en-US" sz="2200" dirty="0" smtClean="0"/>
              <a:t>Ceiling Insulation</a:t>
            </a:r>
          </a:p>
          <a:p>
            <a:pPr marL="463550" lvl="2" indent="-231775">
              <a:spcBef>
                <a:spcPct val="0"/>
              </a:spcBef>
              <a:spcAft>
                <a:spcPts val="600"/>
              </a:spcAft>
              <a:buFont typeface="Arial Narrow" pitchFamily="34" charset="0"/>
              <a:buChar char="–"/>
              <a:defRPr/>
            </a:pPr>
            <a:r>
              <a:rPr lang="en-US" sz="2200" dirty="0" smtClean="0"/>
              <a:t>ENERGY STAR Appliances (refrigerator, freezer, clothes washer, room A/C)</a:t>
            </a:r>
          </a:p>
          <a:p>
            <a:pPr marL="230188" lvl="1" indent="-230188">
              <a:spcAft>
                <a:spcPts val="1200"/>
              </a:spcAft>
              <a:buFont typeface="Wingdings" panose="05000000000000000000" pitchFamily="2" charset="2"/>
              <a:buChar char="§"/>
              <a:defRPr/>
            </a:pPr>
            <a:r>
              <a:rPr lang="en-US" sz="2400" b="1" dirty="0" smtClean="0">
                <a:solidFill>
                  <a:srgbClr val="000000"/>
                </a:solidFill>
              </a:rPr>
              <a:t>Higher Lighting </a:t>
            </a:r>
            <a:r>
              <a:rPr lang="en-US" sz="2400" b="1" dirty="0">
                <a:solidFill>
                  <a:srgbClr val="000000"/>
                </a:solidFill>
              </a:rPr>
              <a:t>Incentives </a:t>
            </a:r>
            <a:endParaRPr lang="en-US" dirty="0">
              <a:solidFill>
                <a:srgbClr val="000000"/>
              </a:solidFill>
            </a:endParaRPr>
          </a:p>
          <a:p>
            <a:pPr marL="463550" lvl="2" indent="-231775">
              <a:spcBef>
                <a:spcPct val="0"/>
              </a:spcBef>
              <a:spcAft>
                <a:spcPts val="600"/>
              </a:spcAft>
              <a:buFont typeface="Arial Narrow" pitchFamily="34" charset="0"/>
              <a:buChar char="–"/>
              <a:defRPr/>
            </a:pPr>
            <a:r>
              <a:rPr lang="en-US" sz="2200" b="1" dirty="0" smtClean="0"/>
              <a:t>$0.40/watt </a:t>
            </a:r>
            <a:r>
              <a:rPr lang="en-US" sz="2200" dirty="0" smtClean="0"/>
              <a:t>reduced for HID, fluorescent and LED fixture retrofits</a:t>
            </a:r>
          </a:p>
          <a:p>
            <a:pPr marL="463550" lvl="2" indent="-231775">
              <a:spcBef>
                <a:spcPct val="0"/>
              </a:spcBef>
              <a:spcAft>
                <a:spcPts val="600"/>
              </a:spcAft>
              <a:buFont typeface="Arial Narrow" pitchFamily="34" charset="0"/>
              <a:buChar char="–"/>
              <a:defRPr/>
            </a:pPr>
            <a:r>
              <a:rPr lang="en-US" sz="2200" dirty="0" smtClean="0"/>
              <a:t>Same $/unit incentives </a:t>
            </a:r>
            <a:r>
              <a:rPr lang="en-US" sz="2200" dirty="0"/>
              <a:t>for LED screw-in lamps, LED exit signs, or CFL </a:t>
            </a:r>
            <a:r>
              <a:rPr lang="en-US" sz="2200" dirty="0" smtClean="0"/>
              <a:t>lamps</a:t>
            </a:r>
          </a:p>
          <a:p>
            <a:pPr marL="230188" lvl="1" indent="-230188">
              <a:spcAft>
                <a:spcPts val="1200"/>
              </a:spcAft>
              <a:buFont typeface="Wingdings" panose="05000000000000000000" pitchFamily="2" charset="2"/>
              <a:buChar char="§"/>
              <a:defRPr/>
            </a:pPr>
            <a:r>
              <a:rPr lang="en-US" sz="2400" dirty="0">
                <a:solidFill>
                  <a:srgbClr val="000000"/>
                </a:solidFill>
              </a:rPr>
              <a:t>Eligible for all other equipment rebates: HVAC, Reflective Roofing, etc.</a:t>
            </a:r>
          </a:p>
          <a:p>
            <a:pPr marL="0" indent="-109537">
              <a:buFontTx/>
              <a:buNone/>
              <a:defRPr/>
            </a:pPr>
            <a:r>
              <a:rPr lang="en-US" dirty="0" smtClean="0">
                <a:hlinkClick r:id="rId3"/>
              </a:rPr>
              <a:t>www.georgiapower.com/smallcommercial</a:t>
            </a:r>
            <a:endParaRPr lang="en-US" dirty="0"/>
          </a:p>
          <a:p>
            <a:pPr marL="231775" lvl="1" indent="0">
              <a:buFontTx/>
              <a:buNone/>
              <a:defRPr/>
            </a:pPr>
            <a:r>
              <a:rPr lang="en-US" b="1" dirty="0" smtClean="0"/>
              <a:t> </a:t>
            </a:r>
          </a:p>
        </p:txBody>
      </p:sp>
    </p:spTree>
    <p:extLst>
      <p:ext uri="{BB962C8B-B14F-4D97-AF65-F5344CB8AC3E}">
        <p14:creationId xmlns:p14="http://schemas.microsoft.com/office/powerpoint/2010/main" val="2909275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500"/>
                                        <p:tgtEl>
                                          <p:spTgt spid="512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8" dur="500"/>
                                        <p:tgtEl>
                                          <p:spTgt spid="512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1" dur="500"/>
                                        <p:tgtEl>
                                          <p:spTgt spid="512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4" dur="500"/>
                                        <p:tgtEl>
                                          <p:spTgt spid="512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7" dur="500"/>
                                        <p:tgtEl>
                                          <p:spTgt spid="512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123">
                                            <p:txEl>
                                              <p:pRg st="7" end="7"/>
                                            </p:txEl>
                                          </p:spTgt>
                                        </p:tgtEl>
                                        <p:attrNameLst>
                                          <p:attrName>style.visibility</p:attrName>
                                        </p:attrNameLst>
                                      </p:cBhvr>
                                      <p:to>
                                        <p:strVal val="visible"/>
                                      </p:to>
                                    </p:set>
                                    <p:animEffect transition="in" filter="blinds(horizontal)">
                                      <p:cBhvr>
                                        <p:cTn id="30" dur="500"/>
                                        <p:tgtEl>
                                          <p:spTgt spid="512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animEffect transition="in" filter="blinds(horizontal)">
                                      <p:cBhvr>
                                        <p:cTn id="33" dur="500"/>
                                        <p:tgtEl>
                                          <p:spTgt spid="5123">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23">
                                            <p:txEl>
                                              <p:pRg st="9" end="9"/>
                                            </p:txEl>
                                          </p:spTgt>
                                        </p:tgtEl>
                                        <p:attrNameLst>
                                          <p:attrName>style.visibility</p:attrName>
                                        </p:attrNameLst>
                                      </p:cBhvr>
                                      <p:to>
                                        <p:strVal val="visible"/>
                                      </p:to>
                                    </p:set>
                                    <p:animEffect transition="in" filter="blinds(horizontal)">
                                      <p:cBhvr>
                                        <p:cTn id="36" dur="500"/>
                                        <p:tgtEl>
                                          <p:spTgt spid="5123">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39" dur="500"/>
                                        <p:tgtEl>
                                          <p:spTgt spid="5123">
                                            <p:txEl>
                                              <p:pRg st="10" end="1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123">
                                            <p:txEl>
                                              <p:pRg st="11" end="11"/>
                                            </p:txEl>
                                          </p:spTgt>
                                        </p:tgtEl>
                                        <p:attrNameLst>
                                          <p:attrName>style.visibility</p:attrName>
                                        </p:attrNameLst>
                                      </p:cBhvr>
                                      <p:to>
                                        <p:strVal val="visible"/>
                                      </p:to>
                                    </p:set>
                                    <p:animEffect transition="in" filter="blinds(horizontal)">
                                      <p:cBhvr>
                                        <p:cTn id="42"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6550" y="1028700"/>
            <a:ext cx="8613775" cy="571500"/>
          </a:xfrm>
        </p:spPr>
        <p:txBody>
          <a:bodyPr/>
          <a:lstStyle/>
          <a:p>
            <a:r>
              <a:rPr lang="en-US" altLang="en-US" smtClean="0"/>
              <a:t>Who is Small Commercial?</a:t>
            </a:r>
          </a:p>
        </p:txBody>
      </p:sp>
      <p:sp>
        <p:nvSpPr>
          <p:cNvPr id="5123" name="Content Placeholder 2"/>
          <p:cNvSpPr>
            <a:spLocks noGrp="1"/>
          </p:cNvSpPr>
          <p:nvPr>
            <p:ph sz="half" idx="1"/>
          </p:nvPr>
        </p:nvSpPr>
        <p:spPr>
          <a:xfrm>
            <a:off x="314325" y="1719263"/>
            <a:ext cx="8829675" cy="2047875"/>
          </a:xfrm>
        </p:spPr>
        <p:txBody>
          <a:bodyPr/>
          <a:lstStyle/>
          <a:p>
            <a:pPr>
              <a:defRPr/>
            </a:pPr>
            <a:r>
              <a:rPr lang="en-US" dirty="0" smtClean="0"/>
              <a:t>Five rate classes are eligible  </a:t>
            </a:r>
          </a:p>
          <a:p>
            <a:pPr lvl="1">
              <a:defRPr/>
            </a:pPr>
            <a:r>
              <a:rPr lang="en-US" dirty="0" smtClean="0"/>
              <a:t>PLS </a:t>
            </a:r>
            <a:r>
              <a:rPr lang="en-US" sz="2000" dirty="0" smtClean="0"/>
              <a:t>(Power &amp; Light - Small)      </a:t>
            </a:r>
            <a:r>
              <a:rPr lang="en-US" dirty="0" smtClean="0"/>
              <a:t>		</a:t>
            </a:r>
            <a:r>
              <a:rPr lang="en-US" dirty="0" smtClean="0">
                <a:solidFill>
                  <a:schemeClr val="accent1"/>
                </a:solidFill>
              </a:rPr>
              <a:t>-- </a:t>
            </a:r>
            <a:r>
              <a:rPr lang="en-US" dirty="0" smtClean="0"/>
              <a:t>TOU-EO </a:t>
            </a:r>
            <a:r>
              <a:rPr lang="en-US" sz="2000" dirty="0"/>
              <a:t>(Time of Use Energy Only</a:t>
            </a:r>
            <a:r>
              <a:rPr lang="en-US" sz="2000" dirty="0" smtClean="0"/>
              <a:t>)</a:t>
            </a:r>
          </a:p>
          <a:p>
            <a:pPr lvl="1">
              <a:defRPr/>
            </a:pPr>
            <a:r>
              <a:rPr lang="en-US" dirty="0" smtClean="0"/>
              <a:t>Flat-GS  </a:t>
            </a:r>
            <a:r>
              <a:rPr lang="en-US" sz="2000" dirty="0" smtClean="0"/>
              <a:t>(Flat General Service) </a:t>
            </a:r>
            <a:r>
              <a:rPr lang="en-US" dirty="0" smtClean="0"/>
              <a:t>	</a:t>
            </a:r>
            <a:r>
              <a:rPr lang="en-US" dirty="0" smtClean="0">
                <a:solidFill>
                  <a:schemeClr val="accent1"/>
                </a:solidFill>
              </a:rPr>
              <a:t>-- </a:t>
            </a:r>
            <a:r>
              <a:rPr lang="en-US" dirty="0" smtClean="0"/>
              <a:t>GS  </a:t>
            </a:r>
            <a:r>
              <a:rPr lang="en-US" sz="2000" dirty="0" smtClean="0"/>
              <a:t>(General Service)   </a:t>
            </a:r>
            <a:r>
              <a:rPr lang="en-US" dirty="0" smtClean="0"/>
              <a:t>	</a:t>
            </a:r>
          </a:p>
          <a:p>
            <a:pPr lvl="1">
              <a:defRPr/>
            </a:pPr>
            <a:r>
              <a:rPr lang="en-US" dirty="0" smtClean="0"/>
              <a:t>OGS </a:t>
            </a:r>
            <a:r>
              <a:rPr lang="en-US" sz="2000" dirty="0" smtClean="0"/>
              <a:t>(Optional General Service)</a:t>
            </a:r>
            <a:r>
              <a:rPr lang="en-US" dirty="0" smtClean="0"/>
              <a:t>	</a:t>
            </a:r>
          </a:p>
          <a:p>
            <a:pPr marL="231775" lvl="1" indent="0">
              <a:buFontTx/>
              <a:buNone/>
              <a:defRPr/>
            </a:pPr>
            <a:endParaRPr lang="en-US" dirty="0" smtClean="0"/>
          </a:p>
          <a:p>
            <a:pPr marL="231775" lvl="1" indent="0">
              <a:buFontTx/>
              <a:buNone/>
              <a:defRPr/>
            </a:pPr>
            <a:endParaRPr lang="en-US" b="1" dirty="0" smtClean="0"/>
          </a:p>
          <a:p>
            <a:pPr marL="231775" lvl="1" indent="0">
              <a:buFontTx/>
              <a:buNone/>
              <a:defRPr/>
            </a:pPr>
            <a:endParaRPr lang="en-US" b="1" dirty="0"/>
          </a:p>
          <a:p>
            <a:pPr marL="231775" lvl="1" indent="0">
              <a:buFontTx/>
              <a:buNone/>
              <a:defRPr/>
            </a:pPr>
            <a:endParaRPr lang="en-US" b="1" dirty="0" smtClean="0"/>
          </a:p>
          <a:p>
            <a:pPr marL="231775" lvl="1" indent="0">
              <a:buFontTx/>
              <a:buNone/>
              <a:defRPr/>
            </a:pPr>
            <a:endParaRPr lang="en-US" b="1" dirty="0"/>
          </a:p>
          <a:p>
            <a:pPr marL="231775" lvl="1" indent="0">
              <a:buFontTx/>
              <a:buNone/>
              <a:defRPr/>
            </a:pPr>
            <a:endParaRPr lang="en-US" b="1" dirty="0" smtClean="0"/>
          </a:p>
        </p:txBody>
      </p:sp>
      <p:grpSp>
        <p:nvGrpSpPr>
          <p:cNvPr id="2" name="Group 7"/>
          <p:cNvGrpSpPr>
            <a:grpSpLocks/>
          </p:cNvGrpSpPr>
          <p:nvPr/>
        </p:nvGrpSpPr>
        <p:grpSpPr bwMode="auto">
          <a:xfrm>
            <a:off x="1327496" y="3446834"/>
            <a:ext cx="6693012" cy="3706785"/>
            <a:chOff x="1054" y="4468"/>
            <a:chExt cx="8185" cy="3930"/>
          </a:xfrm>
          <a:noFill/>
        </p:grpSpPr>
        <p:sp>
          <p:nvSpPr>
            <p:cNvPr id="6" name="Freeform 8"/>
            <p:cNvSpPr>
              <a:spLocks/>
            </p:cNvSpPr>
            <p:nvPr/>
          </p:nvSpPr>
          <p:spPr bwMode="auto">
            <a:xfrm>
              <a:off x="1054" y="4468"/>
              <a:ext cx="8185" cy="3930"/>
            </a:xfrm>
            <a:custGeom>
              <a:avLst/>
              <a:gdLst>
                <a:gd name="T0" fmla="*/ 0 w 7488"/>
                <a:gd name="T1" fmla="*/ 4082 h 3303"/>
                <a:gd name="T2" fmla="*/ 7488 w 7488"/>
                <a:gd name="T3" fmla="*/ 4082 h 3303"/>
                <a:gd name="T4" fmla="*/ 7488 w 7488"/>
                <a:gd name="T5" fmla="*/ 780 h 3303"/>
                <a:gd name="T6" fmla="*/ 0 w 7488"/>
                <a:gd name="T7" fmla="*/ 780 h 3303"/>
                <a:gd name="T8" fmla="*/ 0 w 7488"/>
                <a:gd name="T9" fmla="*/ 4082 h 3303"/>
                <a:gd name="T10" fmla="*/ 0 60000 65536"/>
                <a:gd name="T11" fmla="*/ 0 60000 65536"/>
                <a:gd name="T12" fmla="*/ 0 60000 65536"/>
                <a:gd name="T13" fmla="*/ 0 60000 65536"/>
                <a:gd name="T14" fmla="*/ 0 60000 65536"/>
                <a:gd name="T15" fmla="*/ 0 w 7488"/>
                <a:gd name="T16" fmla="*/ 0 h 3303"/>
                <a:gd name="T17" fmla="*/ 7488 w 7488"/>
                <a:gd name="T18" fmla="*/ 3303 h 3303"/>
              </a:gdLst>
              <a:ahLst/>
              <a:cxnLst>
                <a:cxn ang="T10">
                  <a:pos x="T0" y="T1"/>
                </a:cxn>
                <a:cxn ang="T11">
                  <a:pos x="T2" y="T3"/>
                </a:cxn>
                <a:cxn ang="T12">
                  <a:pos x="T4" y="T5"/>
                </a:cxn>
                <a:cxn ang="T13">
                  <a:pos x="T6" y="T7"/>
                </a:cxn>
                <a:cxn ang="T14">
                  <a:pos x="T8" y="T9"/>
                </a:cxn>
              </a:cxnLst>
              <a:rect l="T15" t="T16" r="T17" b="T18"/>
              <a:pathLst>
                <a:path w="7488" h="3303">
                  <a:moveTo>
                    <a:pt x="0" y="3302"/>
                  </a:moveTo>
                  <a:lnTo>
                    <a:pt x="7488" y="3302"/>
                  </a:lnTo>
                  <a:lnTo>
                    <a:pt x="7488" y="0"/>
                  </a:lnTo>
                  <a:lnTo>
                    <a:pt x="0" y="0"/>
                  </a:lnTo>
                  <a:lnTo>
                    <a:pt x="0" y="3302"/>
                  </a:lnTo>
                  <a:close/>
                </a:path>
              </a:pathLst>
            </a:custGeom>
            <a:grpFill/>
            <a:ln w="3810">
              <a:noFill/>
              <a:round/>
              <a:headEnd/>
              <a:tailEnd/>
            </a:ln>
          </p:spPr>
          <p:txBody>
            <a:bodyPr/>
            <a:lstStyle/>
            <a:p>
              <a:pPr fontAlgn="base">
                <a:spcBef>
                  <a:spcPct val="0"/>
                </a:spcBef>
                <a:spcAft>
                  <a:spcPct val="0"/>
                </a:spcAft>
                <a:defRPr/>
              </a:pPr>
              <a:endParaRPr lang="en-US" sz="2400">
                <a:solidFill>
                  <a:srgbClr val="000000"/>
                </a:solidFill>
                <a:latin typeface="Arial" pitchFamily="34" charset="0"/>
              </a:endParaRPr>
            </a:p>
          </p:txBody>
        </p:sp>
        <p:pic>
          <p:nvPicPr>
            <p:cNvPr id="7" name="Picture 9"/>
            <p:cNvPicPr>
              <a:picLocks noChangeAspect="1" noChangeArrowheads="1"/>
            </p:cNvPicPr>
            <p:nvPr/>
          </p:nvPicPr>
          <p:blipFill>
            <a:blip r:embed="rId3" cstate="print">
              <a:extLst/>
            </a:blip>
            <a:srcRect/>
            <a:stretch>
              <a:fillRect/>
            </a:stretch>
          </p:blipFill>
          <p:spPr bwMode="auto">
            <a:xfrm>
              <a:off x="1299" y="4598"/>
              <a:ext cx="7695" cy="3365"/>
            </a:xfrm>
            <a:prstGeom prst="rect">
              <a:avLst/>
            </a:prstGeom>
            <a:grpFill/>
            <a:ln>
              <a:noFill/>
            </a:ln>
            <a:extLst/>
          </p:spPr>
        </p:pic>
      </p:grpSp>
      <p:sp>
        <p:nvSpPr>
          <p:cNvPr id="6149" name="Rectangle 7"/>
          <p:cNvSpPr>
            <a:spLocks noChangeArrowheads="1"/>
          </p:cNvSpPr>
          <p:nvPr/>
        </p:nvSpPr>
        <p:spPr bwMode="auto">
          <a:xfrm>
            <a:off x="7820025" y="6100763"/>
            <a:ext cx="1187450" cy="6429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739600"/>
              </a:buClr>
              <a:buFont typeface="Wingdings" pitchFamily="2" charset="2"/>
              <a:buChar char="§"/>
              <a:defRPr sz="2400">
                <a:solidFill>
                  <a:schemeClr val="tx1"/>
                </a:solidFill>
                <a:latin typeface="Arial Narrow" pitchFamily="34" charset="0"/>
                <a:ea typeface="ＭＳ Ｐゴシック" pitchFamily="34" charset="-128"/>
              </a:defRPr>
            </a:lvl1pPr>
            <a:lvl2pPr marL="742950" indent="-285750">
              <a:spcBef>
                <a:spcPct val="20000"/>
              </a:spcBef>
              <a:buClr>
                <a:srgbClr val="739600"/>
              </a:buClr>
              <a:buChar char="–"/>
              <a:defRPr sz="2000">
                <a:solidFill>
                  <a:schemeClr val="tx1"/>
                </a:solidFill>
                <a:latin typeface="Arial Narrow" pitchFamily="34" charset="0"/>
                <a:ea typeface="ＭＳ Ｐゴシック" pitchFamily="34" charset="-128"/>
              </a:defRPr>
            </a:lvl2pPr>
            <a:lvl3pPr marL="1143000" indent="-228600">
              <a:spcBef>
                <a:spcPct val="20000"/>
              </a:spcBef>
              <a:buClr>
                <a:srgbClr val="739600"/>
              </a:buClr>
              <a:buChar char="•"/>
              <a:defRPr>
                <a:solidFill>
                  <a:schemeClr val="tx1"/>
                </a:solidFill>
                <a:latin typeface="Arial Narrow" pitchFamily="34" charset="0"/>
                <a:ea typeface="ＭＳ Ｐゴシック" pitchFamily="34" charset="-128"/>
              </a:defRPr>
            </a:lvl3pPr>
            <a:lvl4pPr marL="1600200" indent="-228600">
              <a:spcBef>
                <a:spcPct val="20000"/>
              </a:spcBef>
              <a:buClr>
                <a:srgbClr val="739600"/>
              </a:buClr>
              <a:buChar char="–"/>
              <a:defRPr sz="1600">
                <a:solidFill>
                  <a:schemeClr val="tx1"/>
                </a:solidFill>
                <a:latin typeface="Arial Narrow" pitchFamily="34" charset="0"/>
                <a:ea typeface="ＭＳ Ｐゴシック" pitchFamily="34" charset="-128"/>
              </a:defRPr>
            </a:lvl4pPr>
            <a:lvl5pPr marL="2057400" indent="-228600">
              <a:spcBef>
                <a:spcPct val="20000"/>
              </a:spcBef>
              <a:buClr>
                <a:srgbClr val="739600"/>
              </a:buClr>
              <a:buChar char="»"/>
              <a:defRPr sz="14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buClrTx/>
              <a:buFontTx/>
              <a:buNone/>
            </a:pPr>
            <a:endParaRPr lang="en-US" altLang="en-US">
              <a:solidFill>
                <a:srgbClr val="000000"/>
              </a:solidFill>
              <a:latin typeface="Arial" pitchFamily="34" charset="0"/>
            </a:endParaRPr>
          </a:p>
        </p:txBody>
      </p:sp>
    </p:spTree>
    <p:extLst>
      <p:ext uri="{BB962C8B-B14F-4D97-AF65-F5344CB8AC3E}">
        <p14:creationId xmlns:p14="http://schemas.microsoft.com/office/powerpoint/2010/main" val="3259832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4788" y="974725"/>
            <a:ext cx="8745537" cy="569913"/>
          </a:xfrm>
        </p:spPr>
        <p:txBody>
          <a:bodyPr/>
          <a:lstStyle/>
          <a:p>
            <a:r>
              <a:rPr lang="en-US" altLang="en-US" dirty="0" smtClean="0"/>
              <a:t>2014 Rebate Cap Review</a:t>
            </a:r>
          </a:p>
        </p:txBody>
      </p:sp>
      <p:sp>
        <p:nvSpPr>
          <p:cNvPr id="10243" name="Content Placeholder 2"/>
          <p:cNvSpPr>
            <a:spLocks noGrp="1"/>
          </p:cNvSpPr>
          <p:nvPr>
            <p:ph idx="1"/>
          </p:nvPr>
        </p:nvSpPr>
        <p:spPr/>
        <p:txBody>
          <a:bodyPr/>
          <a:lstStyle/>
          <a:p>
            <a:pPr>
              <a:buFont typeface="Wingdings" pitchFamily="2" charset="2"/>
              <a:buNone/>
              <a:defRPr/>
            </a:pPr>
            <a:endParaRPr lang="en-US" dirty="0" smtClean="0"/>
          </a:p>
          <a:p>
            <a:pPr>
              <a:defRPr/>
            </a:pPr>
            <a:endParaRPr lang="en-US" dirty="0" smtClean="0"/>
          </a:p>
          <a:p>
            <a:pPr>
              <a:defRPr/>
            </a:pPr>
            <a:endParaRPr lang="en-US" dirty="0" smtClean="0"/>
          </a:p>
          <a:p>
            <a:pPr marL="0" indent="0">
              <a:buFont typeface="Wingdings" pitchFamily="2" charset="2"/>
              <a:buNone/>
              <a:defRPr/>
            </a:pPr>
            <a:endParaRPr lang="en-US" dirty="0"/>
          </a:p>
          <a:p>
            <a:pPr marL="0" indent="0">
              <a:buFont typeface="Wingdings" pitchFamily="2" charset="2"/>
              <a:buNone/>
              <a:defRPr/>
            </a:pPr>
            <a:r>
              <a:rPr lang="en-US" sz="1600" dirty="0" smtClean="0"/>
              <a:t>	  </a:t>
            </a:r>
          </a:p>
          <a:p>
            <a:pPr marL="0" indent="0">
              <a:buFont typeface="Wingdings" pitchFamily="2" charset="2"/>
              <a:buNone/>
              <a:defRPr/>
            </a:pPr>
            <a:r>
              <a:rPr lang="en-US" sz="1600" dirty="0" smtClean="0"/>
              <a:t>	</a:t>
            </a:r>
          </a:p>
          <a:p>
            <a:pPr marL="0" indent="0">
              <a:buFont typeface="Wingdings" pitchFamily="2" charset="2"/>
              <a:buNone/>
              <a:defRPr/>
            </a:pPr>
            <a:r>
              <a:rPr lang="en-US" sz="1600" dirty="0" smtClean="0"/>
              <a:t>	</a:t>
            </a:r>
          </a:p>
          <a:p>
            <a:pPr marL="0" indent="0">
              <a:buFont typeface="Wingdings" pitchFamily="2" charset="2"/>
              <a:buNone/>
              <a:defRPr/>
            </a:pPr>
            <a:endParaRPr lang="en-US" sz="1600" dirty="0" smtClean="0"/>
          </a:p>
          <a:p>
            <a:pPr marL="0" indent="0">
              <a:buFont typeface="Wingdings" pitchFamily="2" charset="2"/>
              <a:buNone/>
              <a:defRPr/>
            </a:pPr>
            <a:r>
              <a:rPr lang="en-US" sz="1600" dirty="0" smtClean="0"/>
              <a:t>	</a:t>
            </a:r>
          </a:p>
          <a:p>
            <a:pPr marL="0" indent="0">
              <a:buFont typeface="Wingdings" pitchFamily="2" charset="2"/>
              <a:buNone/>
              <a:defRPr/>
            </a:pPr>
            <a:endParaRPr lang="en-US" sz="1600" dirty="0"/>
          </a:p>
          <a:p>
            <a:pPr marL="0" indent="0">
              <a:buFont typeface="Wingdings" pitchFamily="2" charset="2"/>
              <a:buNone/>
              <a:defRPr/>
            </a:pPr>
            <a:endParaRPr lang="en-US" sz="1600" dirty="0" smtClean="0"/>
          </a:p>
          <a:p>
            <a:pPr marL="0" indent="0">
              <a:buFont typeface="Wingdings" pitchFamily="2" charset="2"/>
              <a:buNone/>
              <a:defRPr/>
            </a:pPr>
            <a:endParaRPr lang="en-US" sz="1600" dirty="0"/>
          </a:p>
          <a:p>
            <a:pPr marL="0" indent="0">
              <a:buNone/>
              <a:defRPr/>
            </a:pPr>
            <a:r>
              <a:rPr lang="en-US" sz="1600" dirty="0"/>
              <a:t>	</a:t>
            </a:r>
            <a:r>
              <a:rPr lang="en-US" sz="1600" baseline="30000" dirty="0"/>
              <a:t> 1 </a:t>
            </a:r>
            <a:r>
              <a:rPr lang="en-US" sz="1600" dirty="0" smtClean="0"/>
              <a:t>Up </a:t>
            </a:r>
            <a:r>
              <a:rPr lang="en-US" sz="1600" dirty="0"/>
              <a:t>to 50% of </a:t>
            </a:r>
            <a:r>
              <a:rPr lang="en-US" sz="1600" u="sng" dirty="0"/>
              <a:t>project</a:t>
            </a:r>
            <a:r>
              <a:rPr lang="en-US" sz="1600" dirty="0"/>
              <a:t> </a:t>
            </a:r>
            <a:r>
              <a:rPr lang="en-US" sz="1600" dirty="0" smtClean="0"/>
              <a:t>cost</a:t>
            </a:r>
          </a:p>
          <a:p>
            <a:pPr marL="0" indent="0">
              <a:buNone/>
              <a:defRPr/>
            </a:pPr>
            <a:r>
              <a:rPr lang="en-US" sz="1600" dirty="0"/>
              <a:t>	</a:t>
            </a:r>
            <a:r>
              <a:rPr lang="en-US" sz="1600" baseline="30000" dirty="0"/>
              <a:t> </a:t>
            </a:r>
            <a:r>
              <a:rPr lang="en-US" sz="1600" baseline="30000" dirty="0" smtClean="0"/>
              <a:t>2</a:t>
            </a:r>
            <a:r>
              <a:rPr lang="en-US" sz="1600" dirty="0"/>
              <a:t> Up to 50% of </a:t>
            </a:r>
            <a:r>
              <a:rPr lang="en-US" sz="1600" u="sng" dirty="0" smtClean="0"/>
              <a:t>equipment</a:t>
            </a:r>
            <a:r>
              <a:rPr lang="en-US" sz="1600" dirty="0" smtClean="0"/>
              <a:t> </a:t>
            </a:r>
            <a:r>
              <a:rPr lang="en-US" sz="1600" dirty="0"/>
              <a:t>cost</a:t>
            </a:r>
          </a:p>
          <a:p>
            <a:pPr marL="0" indent="0">
              <a:buFont typeface="Wingdings" pitchFamily="2" charset="2"/>
              <a:buNone/>
              <a:defRPr/>
            </a:pPr>
            <a:endParaRPr lang="en-US" sz="1600" dirty="0" smtClean="0"/>
          </a:p>
        </p:txBody>
      </p:sp>
      <p:graphicFrame>
        <p:nvGraphicFramePr>
          <p:cNvPr id="2" name="Table 1"/>
          <p:cNvGraphicFramePr>
            <a:graphicFrameLocks noGrp="1"/>
          </p:cNvGraphicFramePr>
          <p:nvPr>
            <p:extLst>
              <p:ext uri="{D42A27DB-BD31-4B8C-83A1-F6EECF244321}">
                <p14:modId xmlns:p14="http://schemas.microsoft.com/office/powerpoint/2010/main" val="869945014"/>
              </p:ext>
            </p:extLst>
          </p:nvPr>
        </p:nvGraphicFramePr>
        <p:xfrm>
          <a:off x="1241425" y="1684338"/>
          <a:ext cx="6837363" cy="3905249"/>
        </p:xfrm>
        <a:graphic>
          <a:graphicData uri="http://schemas.openxmlformats.org/drawingml/2006/table">
            <a:tbl>
              <a:tblPr firstRow="1" bandRow="1">
                <a:tableStyleId>{5C22544A-7EE6-4342-B048-85BDC9FD1C3A}</a:tableStyleId>
              </a:tblPr>
              <a:tblGrid>
                <a:gridCol w="2279121"/>
                <a:gridCol w="2143275"/>
                <a:gridCol w="2414967"/>
              </a:tblGrid>
              <a:tr h="640290">
                <a:tc>
                  <a:txBody>
                    <a:bodyPr/>
                    <a:lstStyle/>
                    <a:p>
                      <a:pPr algn="ctr"/>
                      <a:r>
                        <a:rPr lang="en-US" sz="1800" dirty="0" smtClean="0"/>
                        <a:t>Project Type</a:t>
                      </a:r>
                      <a:endParaRPr lang="en-US" sz="1800" dirty="0"/>
                    </a:p>
                  </a:txBody>
                  <a:tcPr marL="91421" marR="91421" marT="45751" marB="45751" anchor="ctr"/>
                </a:tc>
                <a:tc>
                  <a:txBody>
                    <a:bodyPr/>
                    <a:lstStyle/>
                    <a:p>
                      <a:pPr algn="ctr"/>
                      <a:r>
                        <a:rPr lang="en-US" sz="1800" dirty="0" smtClean="0"/>
                        <a:t>Incentive Rate</a:t>
                      </a:r>
                      <a:endParaRPr lang="en-US" sz="1800" dirty="0"/>
                    </a:p>
                  </a:txBody>
                  <a:tcPr marL="91421" marR="91421" marT="45751" marB="45751" anchor="ctr"/>
                </a:tc>
                <a:tc>
                  <a:txBody>
                    <a:bodyPr/>
                    <a:lstStyle/>
                    <a:p>
                      <a:pPr algn="ctr"/>
                      <a:r>
                        <a:rPr lang="en-US" sz="1800" dirty="0" smtClean="0"/>
                        <a:t>Cap per building          per year </a:t>
                      </a:r>
                      <a:endParaRPr lang="en-US" sz="1800" dirty="0"/>
                    </a:p>
                  </a:txBody>
                  <a:tcPr marL="91421" marR="91421" marT="45751" marB="45751" anchor="ctr"/>
                </a:tc>
              </a:tr>
              <a:tr h="640252">
                <a:tc>
                  <a:txBody>
                    <a:bodyPr/>
                    <a:lstStyle/>
                    <a:p>
                      <a:r>
                        <a:rPr lang="en-US" sz="1800" dirty="0" smtClean="0"/>
                        <a:t>New/Existing</a:t>
                      </a:r>
                      <a:r>
                        <a:rPr lang="en-US" sz="1800" baseline="0" dirty="0" smtClean="0"/>
                        <a:t> Building Lighting </a:t>
                      </a:r>
                      <a:endParaRPr lang="en-US" sz="1800" dirty="0"/>
                    </a:p>
                  </a:txBody>
                  <a:tcPr marL="91421" marR="91421" marT="45751" marB="45751" anchor="ctr"/>
                </a:tc>
                <a:tc>
                  <a:txBody>
                    <a:bodyPr/>
                    <a:lstStyle/>
                    <a:p>
                      <a:pPr algn="ctr"/>
                      <a:r>
                        <a:rPr lang="en-US" sz="1800" dirty="0" smtClean="0"/>
                        <a:t>$0.20/watt reduced </a:t>
                      </a:r>
                      <a:r>
                        <a:rPr lang="en-US" sz="1800" baseline="30000" dirty="0" smtClean="0"/>
                        <a:t>1</a:t>
                      </a:r>
                      <a:r>
                        <a:rPr lang="en-US" sz="1800" baseline="0" dirty="0" smtClean="0"/>
                        <a:t> </a:t>
                      </a:r>
                      <a:endParaRPr lang="en-US" sz="1800" dirty="0"/>
                    </a:p>
                  </a:txBody>
                  <a:tcPr marL="91421" marR="91421" marT="45751" marB="45751" anchor="ctr"/>
                </a:tc>
                <a:tc>
                  <a:txBody>
                    <a:bodyPr/>
                    <a:lstStyle/>
                    <a:p>
                      <a:pPr algn="ctr"/>
                      <a:r>
                        <a:rPr lang="en-US" sz="1800" dirty="0" smtClean="0"/>
                        <a:t>$25,000 </a:t>
                      </a:r>
                      <a:endParaRPr lang="en-US" sz="1800" dirty="0"/>
                    </a:p>
                  </a:txBody>
                  <a:tcPr marL="91421" marR="91421" marT="45751" marB="45751" anchor="ctr"/>
                </a:tc>
              </a:tr>
              <a:tr h="914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Prescriptive Lighting (LED</a:t>
                      </a:r>
                      <a:r>
                        <a:rPr lang="en-US" sz="1800" b="0" baseline="0" dirty="0" smtClean="0"/>
                        <a:t> lamp; LED exit; CFLs; and Sensors)</a:t>
                      </a:r>
                      <a:endParaRPr lang="en-US" sz="1800" b="0" dirty="0"/>
                    </a:p>
                  </a:txBody>
                  <a:tcPr marL="91421" marR="91421" marT="45751" marB="45751" anchor="ctr"/>
                </a:tc>
                <a:tc>
                  <a:txBody>
                    <a:bodyPr/>
                    <a:lstStyle/>
                    <a:p>
                      <a:pPr algn="ctr"/>
                      <a:r>
                        <a:rPr lang="en-US" sz="1800" dirty="0" smtClean="0"/>
                        <a:t>$/unit </a:t>
                      </a:r>
                      <a:r>
                        <a:rPr lang="en-US" sz="1800" baseline="30000" dirty="0" smtClean="0"/>
                        <a:t>2</a:t>
                      </a:r>
                      <a:endParaRPr lang="en-US" sz="1800" dirty="0"/>
                    </a:p>
                  </a:txBody>
                  <a:tcPr marL="91421" marR="91421" marT="45751" marB="45751" anchor="ctr"/>
                </a:tc>
                <a:tc>
                  <a:txBody>
                    <a:bodyPr/>
                    <a:lstStyle/>
                    <a:p>
                      <a:pPr algn="ctr"/>
                      <a:r>
                        <a:rPr lang="en-US" sz="1800" dirty="0" smtClean="0"/>
                        <a:t>$25,000</a:t>
                      </a:r>
                      <a:endParaRPr lang="en-US" sz="1800" dirty="0"/>
                    </a:p>
                  </a:txBody>
                  <a:tcPr marL="91421" marR="91421" marT="45751" marB="45751" anchor="ctr"/>
                </a:tc>
              </a:tr>
              <a:tr h="640290">
                <a:tc>
                  <a:txBody>
                    <a:bodyPr/>
                    <a:lstStyle/>
                    <a:p>
                      <a:r>
                        <a:rPr lang="en-US" sz="1800" dirty="0" smtClean="0"/>
                        <a:t>Outdoor Pole-Mounted</a:t>
                      </a:r>
                      <a:r>
                        <a:rPr lang="en-US" sz="1800" baseline="0" dirty="0" smtClean="0"/>
                        <a:t> </a:t>
                      </a:r>
                      <a:r>
                        <a:rPr lang="en-US" sz="1800" dirty="0" smtClean="0"/>
                        <a:t>Lighting</a:t>
                      </a:r>
                      <a:endParaRPr lang="en-US" sz="1800" dirty="0"/>
                    </a:p>
                  </a:txBody>
                  <a:tcPr marL="91421" marR="91421" marT="45751" marB="45751" anchor="ctr"/>
                </a:tc>
                <a:tc>
                  <a:txBody>
                    <a:bodyPr/>
                    <a:lstStyle/>
                    <a:p>
                      <a:pPr algn="ctr"/>
                      <a:r>
                        <a:rPr lang="en-US" sz="1800" dirty="0" smtClean="0"/>
                        <a:t>$0.20/watt reduced </a:t>
                      </a:r>
                      <a:r>
                        <a:rPr lang="en-US" sz="1800" baseline="30000" dirty="0" smtClean="0"/>
                        <a:t>1</a:t>
                      </a:r>
                      <a:r>
                        <a:rPr lang="en-US" sz="1800" baseline="0" dirty="0" smtClean="0"/>
                        <a:t> </a:t>
                      </a:r>
                      <a:endParaRPr lang="en-US" sz="1800" dirty="0"/>
                    </a:p>
                  </a:txBody>
                  <a:tcPr marL="91421" marR="91421" marT="45751" marB="45751" anchor="ctr"/>
                </a:tc>
                <a:tc>
                  <a:txBody>
                    <a:bodyPr/>
                    <a:lstStyle/>
                    <a:p>
                      <a:pPr algn="ctr"/>
                      <a:r>
                        <a:rPr lang="en-US" sz="1800" dirty="0" smtClean="0"/>
                        <a:t>$10,000</a:t>
                      </a:r>
                      <a:endParaRPr lang="en-US" sz="1800" dirty="0"/>
                    </a:p>
                  </a:txBody>
                  <a:tcPr marL="91421" marR="91421" marT="45751" marB="45751" anchor="ctr"/>
                </a:tc>
              </a:tr>
              <a:tr h="534895">
                <a:tc>
                  <a:txBody>
                    <a:bodyPr/>
                    <a:lstStyle/>
                    <a:p>
                      <a:r>
                        <a:rPr lang="en-US" sz="1800" b="0" dirty="0" smtClean="0"/>
                        <a:t>Custom</a:t>
                      </a:r>
                      <a:r>
                        <a:rPr lang="en-US" sz="1800" b="0" baseline="0" dirty="0" smtClean="0"/>
                        <a:t> Savings</a:t>
                      </a:r>
                      <a:endParaRPr lang="en-US" sz="1800" b="0" dirty="0"/>
                    </a:p>
                  </a:txBody>
                  <a:tcPr marL="91421" marR="91421" marT="45751" marB="45751" anchor="ctr"/>
                </a:tc>
                <a:tc>
                  <a:txBody>
                    <a:bodyPr/>
                    <a:lstStyle/>
                    <a:p>
                      <a:pPr algn="ctr"/>
                      <a:r>
                        <a:rPr lang="en-US" sz="1800" dirty="0" smtClean="0"/>
                        <a:t>$0.08/kWh </a:t>
                      </a:r>
                      <a:r>
                        <a:rPr lang="en-US" sz="1800" baseline="30000" dirty="0" smtClean="0"/>
                        <a:t>1</a:t>
                      </a:r>
                      <a:endParaRPr lang="en-US" sz="1800" dirty="0"/>
                    </a:p>
                  </a:txBody>
                  <a:tcPr marL="91421" marR="91421" marT="45751" marB="45751" anchor="ctr"/>
                </a:tc>
                <a:tc>
                  <a:txBody>
                    <a:bodyPr/>
                    <a:lstStyle/>
                    <a:p>
                      <a:pPr algn="ctr"/>
                      <a:r>
                        <a:rPr lang="en-US" sz="1800" dirty="0" smtClean="0"/>
                        <a:t>$25,000</a:t>
                      </a:r>
                      <a:endParaRPr lang="en-US" sz="1800" dirty="0"/>
                    </a:p>
                  </a:txBody>
                  <a:tcPr marL="91421" marR="91421" marT="45751" marB="45751" anchor="ctr"/>
                </a:tc>
              </a:tr>
              <a:tr h="534895">
                <a:tc>
                  <a:txBody>
                    <a:bodyPr/>
                    <a:lstStyle/>
                    <a:p>
                      <a:r>
                        <a:rPr lang="en-US" sz="1800" b="0" dirty="0" smtClean="0"/>
                        <a:t>Reflective Roofing</a:t>
                      </a:r>
                      <a:endParaRPr lang="en-US" sz="1800" b="0" dirty="0"/>
                    </a:p>
                  </a:txBody>
                  <a:tcPr marL="91421" marR="91421" marT="45751" marB="45751" anchor="ctr"/>
                </a:tc>
                <a:tc>
                  <a:txBody>
                    <a:bodyPr/>
                    <a:lstStyle/>
                    <a:p>
                      <a:pPr algn="ctr"/>
                      <a:r>
                        <a:rPr lang="en-US" sz="1800" dirty="0" smtClean="0"/>
                        <a:t>$0.05/sq. ft. </a:t>
                      </a:r>
                      <a:endParaRPr lang="en-US" sz="1800" dirty="0"/>
                    </a:p>
                  </a:txBody>
                  <a:tcPr marL="91421" marR="91421" marT="45751" marB="45751" anchor="ctr"/>
                </a:tc>
                <a:tc>
                  <a:txBody>
                    <a:bodyPr/>
                    <a:lstStyle/>
                    <a:p>
                      <a:pPr algn="ctr"/>
                      <a:r>
                        <a:rPr lang="en-US" sz="1800" dirty="0" smtClean="0"/>
                        <a:t>$10,000</a:t>
                      </a:r>
                      <a:endParaRPr lang="en-US" sz="1800" dirty="0"/>
                    </a:p>
                  </a:txBody>
                  <a:tcPr marL="91421" marR="91421" marT="45751" marB="45751" anchor="ctr"/>
                </a:tc>
              </a:tr>
            </a:tbl>
          </a:graphicData>
        </a:graphic>
      </p:graphicFrame>
    </p:spTree>
    <p:extLst>
      <p:ext uri="{BB962C8B-B14F-4D97-AF65-F5344CB8AC3E}">
        <p14:creationId xmlns:p14="http://schemas.microsoft.com/office/powerpoint/2010/main" val="1305138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4788" y="974725"/>
            <a:ext cx="8745537" cy="569913"/>
          </a:xfrm>
        </p:spPr>
        <p:txBody>
          <a:bodyPr/>
          <a:lstStyle/>
          <a:p>
            <a:r>
              <a:rPr lang="en-US" altLang="en-US" smtClean="0"/>
              <a:t>Agenda</a:t>
            </a:r>
          </a:p>
        </p:txBody>
      </p:sp>
      <p:sp>
        <p:nvSpPr>
          <p:cNvPr id="7171" name="Content Placeholder 2"/>
          <p:cNvSpPr>
            <a:spLocks noGrp="1"/>
          </p:cNvSpPr>
          <p:nvPr>
            <p:ph idx="1"/>
          </p:nvPr>
        </p:nvSpPr>
        <p:spPr>
          <a:xfrm>
            <a:off x="857250" y="1843088"/>
            <a:ext cx="7713663" cy="4557712"/>
          </a:xfrm>
        </p:spPr>
        <p:txBody>
          <a:bodyPr/>
          <a:lstStyle/>
          <a:p>
            <a:r>
              <a:rPr lang="en-US" altLang="en-US" dirty="0" smtClean="0">
                <a:cs typeface="Arial" pitchFamily="34" charset="0"/>
              </a:rPr>
              <a:t>Program Overview</a:t>
            </a:r>
            <a:endParaRPr lang="en-US" altLang="en-US" dirty="0" smtClean="0">
              <a:cs typeface="Arial" pitchFamily="34" charset="0"/>
            </a:endParaRPr>
          </a:p>
          <a:p>
            <a:endParaRPr lang="en-US" altLang="en-US" dirty="0" smtClean="0">
              <a:cs typeface="Arial" pitchFamily="34" charset="0"/>
            </a:endParaRPr>
          </a:p>
          <a:p>
            <a:r>
              <a:rPr lang="en-US" altLang="en-US" dirty="0" smtClean="0">
                <a:cs typeface="Arial" pitchFamily="34" charset="0"/>
              </a:rPr>
              <a:t>Eligible Equipment and Rebates</a:t>
            </a:r>
          </a:p>
          <a:p>
            <a:endParaRPr lang="en-US" altLang="en-US" dirty="0" smtClean="0">
              <a:cs typeface="Arial" pitchFamily="34" charset="0"/>
            </a:endParaRPr>
          </a:p>
          <a:p>
            <a:r>
              <a:rPr lang="en-US" altLang="en-US" dirty="0" smtClean="0">
                <a:cs typeface="Arial" pitchFamily="34" charset="0"/>
              </a:rPr>
              <a:t>Online Application / Resources </a:t>
            </a:r>
          </a:p>
          <a:p>
            <a:pPr lvl="1"/>
            <a:endParaRPr lang="en-US" altLang="en-US" sz="1400" b="1" dirty="0" smtClean="0"/>
          </a:p>
        </p:txBody>
      </p:sp>
    </p:spTree>
    <p:extLst>
      <p:ext uri="{BB962C8B-B14F-4D97-AF65-F5344CB8AC3E}">
        <p14:creationId xmlns:p14="http://schemas.microsoft.com/office/powerpoint/2010/main" val="1118384190"/>
      </p:ext>
    </p:extLst>
  </p:cSld>
  <p:clrMapOvr>
    <a:masterClrMapping/>
  </p:clrMapOvr>
  <mc:AlternateContent xmlns:mc="http://schemas.openxmlformats.org/markup-compatibility/2006" xmlns:p14="http://schemas.microsoft.com/office/powerpoint/2010/main">
    <mc:Choice Requires="p14">
      <p:transition spd="slow" p14:dur="2000" advTm="3369"/>
    </mc:Choice>
    <mc:Fallback xmlns="">
      <p:transition spd="slow" advTm="33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04788" y="974725"/>
            <a:ext cx="8745537" cy="569913"/>
          </a:xfrm>
        </p:spPr>
        <p:txBody>
          <a:bodyPr/>
          <a:lstStyle/>
          <a:p>
            <a:r>
              <a:rPr lang="en-US" altLang="en-US" smtClean="0"/>
              <a:t>Energy Efficiency Program: Online Resources</a:t>
            </a:r>
          </a:p>
        </p:txBody>
      </p:sp>
      <p:sp>
        <p:nvSpPr>
          <p:cNvPr id="4" name="Content Placeholder 4"/>
          <p:cNvSpPr>
            <a:spLocks noGrp="1"/>
          </p:cNvSpPr>
          <p:nvPr>
            <p:ph idx="1"/>
          </p:nvPr>
        </p:nvSpPr>
        <p:spPr>
          <a:xfrm>
            <a:off x="352425" y="2012950"/>
            <a:ext cx="3619500" cy="4217988"/>
          </a:xfrm>
        </p:spPr>
        <p:txBody>
          <a:bodyPr/>
          <a:lstStyle/>
          <a:p>
            <a:pPr marL="231775" indent="-231775">
              <a:spcAft>
                <a:spcPts val="1200"/>
              </a:spcAft>
              <a:defRPr/>
            </a:pPr>
            <a:r>
              <a:rPr lang="en-US" b="1" dirty="0" smtClean="0">
                <a:cs typeface="Arial" charset="0"/>
              </a:rPr>
              <a:t>Resources</a:t>
            </a:r>
            <a:r>
              <a:rPr lang="en-US" dirty="0" smtClean="0">
                <a:cs typeface="Arial" charset="0"/>
              </a:rPr>
              <a:t>:</a:t>
            </a:r>
            <a:endParaRPr lang="en-US" dirty="0">
              <a:cs typeface="Arial" charset="0"/>
            </a:endParaRPr>
          </a:p>
          <a:p>
            <a:pPr marL="463550" lvl="1" indent="-231775">
              <a:spcAft>
                <a:spcPts val="600"/>
              </a:spcAft>
              <a:buFont typeface="Arial" charset="0"/>
              <a:buChar char="–"/>
              <a:defRPr/>
            </a:pPr>
            <a:r>
              <a:rPr lang="en-US" sz="2200" dirty="0">
                <a:cs typeface="Arial" charset="0"/>
              </a:rPr>
              <a:t>Rebate Application Link</a:t>
            </a:r>
            <a:endParaRPr lang="en-US" sz="2400" dirty="0">
              <a:cs typeface="Arial" pitchFamily="34" charset="0"/>
            </a:endParaRPr>
          </a:p>
          <a:p>
            <a:pPr marL="463550" lvl="1" indent="-231775">
              <a:spcAft>
                <a:spcPts val="600"/>
              </a:spcAft>
              <a:buFont typeface="Arial" charset="0"/>
              <a:buChar char="–"/>
              <a:defRPr/>
            </a:pPr>
            <a:r>
              <a:rPr lang="en-US" sz="2200" dirty="0" smtClean="0">
                <a:cs typeface="Arial" charset="0"/>
              </a:rPr>
              <a:t>PDF’s of eligible equipment</a:t>
            </a:r>
          </a:p>
          <a:p>
            <a:pPr marL="463550" lvl="1" indent="-231775">
              <a:spcAft>
                <a:spcPts val="600"/>
              </a:spcAft>
              <a:buFont typeface="Arial" charset="0"/>
              <a:buChar char="–"/>
              <a:defRPr/>
            </a:pPr>
            <a:r>
              <a:rPr lang="en-US" sz="2200" dirty="0" smtClean="0">
                <a:cs typeface="Arial" charset="0"/>
              </a:rPr>
              <a:t>Trade Ally Program Information </a:t>
            </a:r>
          </a:p>
          <a:p>
            <a:pPr marL="463550" lvl="1" indent="-231775">
              <a:spcAft>
                <a:spcPts val="600"/>
              </a:spcAft>
              <a:buFont typeface="Arial" charset="0"/>
              <a:buChar char="–"/>
              <a:defRPr/>
            </a:pPr>
            <a:r>
              <a:rPr lang="en-US" sz="2200" dirty="0" smtClean="0">
                <a:cs typeface="Arial" charset="0"/>
              </a:rPr>
              <a:t>Trade Ally Network      “Locate a Contractor” </a:t>
            </a:r>
          </a:p>
          <a:p>
            <a:pPr marL="463550" lvl="1" indent="-234950">
              <a:buFont typeface="Arial" charset="0"/>
              <a:buChar char="–"/>
              <a:defRPr/>
            </a:pPr>
            <a:endParaRPr lang="en-US" sz="1200" dirty="0" smtClean="0">
              <a:cs typeface="Arial" charset="0"/>
            </a:endParaRPr>
          </a:p>
          <a:p>
            <a:pPr marL="457200" indent="-457200">
              <a:buFont typeface="Wingdings" pitchFamily="2" charset="2"/>
              <a:buNone/>
              <a:defRPr/>
            </a:pPr>
            <a:endParaRPr lang="en-US" dirty="0" smtClean="0">
              <a:cs typeface="Arial" charset="0"/>
            </a:endParaRPr>
          </a:p>
          <a:p>
            <a:pPr marL="857250" lvl="1" indent="-457200">
              <a:buFont typeface="Wingdings" pitchFamily="2" charset="2"/>
              <a:buNone/>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a:p>
            <a:pPr marL="457200" indent="-457200">
              <a:buFont typeface="Wingdings" pitchFamily="2" charset="2"/>
              <a:buNone/>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p:txBody>
      </p:sp>
      <p:grpSp>
        <p:nvGrpSpPr>
          <p:cNvPr id="8196" name="Group 2"/>
          <p:cNvGrpSpPr>
            <a:grpSpLocks/>
          </p:cNvGrpSpPr>
          <p:nvPr/>
        </p:nvGrpSpPr>
        <p:grpSpPr bwMode="auto">
          <a:xfrm>
            <a:off x="4640263" y="1570038"/>
            <a:ext cx="4257675" cy="5186362"/>
            <a:chOff x="4503761" y="1515801"/>
            <a:chExt cx="3985141" cy="4564356"/>
          </a:xfrm>
        </p:grpSpPr>
        <p:pic>
          <p:nvPicPr>
            <p:cNvPr id="8198" name="Picture 5"/>
            <p:cNvPicPr>
              <a:picLocks noChangeAspect="1" noChangeArrowheads="1"/>
            </p:cNvPicPr>
            <p:nvPr/>
          </p:nvPicPr>
          <p:blipFill>
            <a:blip r:embed="rId3">
              <a:extLst>
                <a:ext uri="{28A0092B-C50C-407E-A947-70E740481C1C}">
                  <a14:useLocalDpi xmlns:a14="http://schemas.microsoft.com/office/drawing/2010/main" val="0"/>
                </a:ext>
              </a:extLst>
            </a:blip>
            <a:srcRect l="35188" t="15298" r="24249" b="9702"/>
            <a:stretch>
              <a:fillRect/>
            </a:stretch>
          </p:blipFill>
          <p:spPr bwMode="auto">
            <a:xfrm>
              <a:off x="4503761" y="1515801"/>
              <a:ext cx="3913978" cy="391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p:cNvPicPr>
              <a:picLocks noChangeAspect="1" noChangeArrowheads="1"/>
            </p:cNvPicPr>
            <p:nvPr/>
          </p:nvPicPr>
          <p:blipFill>
            <a:blip r:embed="rId4">
              <a:extLst>
                <a:ext uri="{28A0092B-C50C-407E-A947-70E740481C1C}">
                  <a14:useLocalDpi xmlns:a14="http://schemas.microsoft.com/office/drawing/2010/main" val="0"/>
                </a:ext>
              </a:extLst>
            </a:blip>
            <a:srcRect l="34618" t="13969" r="24083" b="74942"/>
            <a:stretch>
              <a:fillRect/>
            </a:stretch>
          </p:blipFill>
          <p:spPr bwMode="auto">
            <a:xfrm>
              <a:off x="4503761" y="5501011"/>
              <a:ext cx="3985141" cy="57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4"/>
          <p:cNvSpPr txBox="1">
            <a:spLocks noChangeArrowheads="1"/>
          </p:cNvSpPr>
          <p:nvPr/>
        </p:nvSpPr>
        <p:spPr bwMode="auto">
          <a:xfrm>
            <a:off x="300038" y="6351588"/>
            <a:ext cx="4462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39600"/>
              </a:buClr>
              <a:buFont typeface="Wingdings" pitchFamily="2" charset="2"/>
              <a:buChar char="§"/>
              <a:defRPr sz="2400">
                <a:solidFill>
                  <a:schemeClr val="tx1"/>
                </a:solidFill>
                <a:latin typeface="Arial Narrow" pitchFamily="34" charset="0"/>
                <a:ea typeface="ＭＳ Ｐゴシック" pitchFamily="34" charset="-128"/>
              </a:defRPr>
            </a:lvl1pPr>
            <a:lvl2pPr marL="742950" indent="-285750">
              <a:spcBef>
                <a:spcPct val="20000"/>
              </a:spcBef>
              <a:buClr>
                <a:srgbClr val="739600"/>
              </a:buClr>
              <a:buChar char="–"/>
              <a:defRPr sz="2000">
                <a:solidFill>
                  <a:schemeClr val="tx1"/>
                </a:solidFill>
                <a:latin typeface="Arial Narrow" pitchFamily="34" charset="0"/>
                <a:ea typeface="ＭＳ Ｐゴシック" pitchFamily="34" charset="-128"/>
              </a:defRPr>
            </a:lvl2pPr>
            <a:lvl3pPr marL="1143000" indent="-228600">
              <a:spcBef>
                <a:spcPct val="20000"/>
              </a:spcBef>
              <a:buClr>
                <a:srgbClr val="739600"/>
              </a:buClr>
              <a:buChar char="•"/>
              <a:defRPr>
                <a:solidFill>
                  <a:schemeClr val="tx1"/>
                </a:solidFill>
                <a:latin typeface="Arial Narrow" pitchFamily="34" charset="0"/>
                <a:ea typeface="ＭＳ Ｐゴシック" pitchFamily="34" charset="-128"/>
              </a:defRPr>
            </a:lvl3pPr>
            <a:lvl4pPr marL="1600200" indent="-228600">
              <a:spcBef>
                <a:spcPct val="20000"/>
              </a:spcBef>
              <a:buClr>
                <a:srgbClr val="739600"/>
              </a:buClr>
              <a:buChar char="–"/>
              <a:defRPr sz="1600">
                <a:solidFill>
                  <a:schemeClr val="tx1"/>
                </a:solidFill>
                <a:latin typeface="Arial Narrow" pitchFamily="34" charset="0"/>
                <a:ea typeface="ＭＳ Ｐゴシック" pitchFamily="34" charset="-128"/>
              </a:defRPr>
            </a:lvl4pPr>
            <a:lvl5pPr marL="2057400" indent="-228600">
              <a:spcBef>
                <a:spcPct val="20000"/>
              </a:spcBef>
              <a:buClr>
                <a:srgbClr val="739600"/>
              </a:buClr>
              <a:buChar char="»"/>
              <a:defRPr sz="14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9pPr>
          </a:lstStyle>
          <a:p>
            <a:pPr fontAlgn="base">
              <a:spcBef>
                <a:spcPct val="0"/>
              </a:spcBef>
              <a:spcAft>
                <a:spcPct val="0"/>
              </a:spcAft>
              <a:buClrTx/>
              <a:buFontTx/>
              <a:buNone/>
            </a:pPr>
            <a:r>
              <a:rPr lang="en-US" altLang="en-US" sz="1400" b="1" i="1">
                <a:solidFill>
                  <a:srgbClr val="000000"/>
                </a:solidFill>
                <a:latin typeface="Arial" pitchFamily="34" charset="0"/>
                <a:hlinkClick r:id="rId5"/>
              </a:rPr>
              <a:t>www.georgiapower.com/commercialsavings</a:t>
            </a:r>
            <a:r>
              <a:rPr lang="en-US" altLang="en-US" sz="1400" b="1" i="1">
                <a:solidFill>
                  <a:srgbClr val="000000"/>
                </a:solidFill>
                <a:latin typeface="Arial" pitchFamily="34" charset="0"/>
              </a:rPr>
              <a:t> </a:t>
            </a:r>
          </a:p>
        </p:txBody>
      </p:sp>
    </p:spTree>
    <p:extLst>
      <p:ext uri="{BB962C8B-B14F-4D97-AF65-F5344CB8AC3E}">
        <p14:creationId xmlns:p14="http://schemas.microsoft.com/office/powerpoint/2010/main" val="157187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1860550"/>
            <a:ext cx="4503737"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3"/>
          <p:cNvSpPr>
            <a:spLocks noGrp="1"/>
          </p:cNvSpPr>
          <p:nvPr>
            <p:ph type="title"/>
          </p:nvPr>
        </p:nvSpPr>
        <p:spPr>
          <a:xfrm>
            <a:off x="204788" y="974725"/>
            <a:ext cx="8745537" cy="569913"/>
          </a:xfrm>
        </p:spPr>
        <p:txBody>
          <a:bodyPr/>
          <a:lstStyle/>
          <a:p>
            <a:r>
              <a:rPr lang="en-US" altLang="en-US" smtClean="0"/>
              <a:t>Energy Efficiency Rebate Application</a:t>
            </a:r>
          </a:p>
        </p:txBody>
      </p:sp>
      <p:sp>
        <p:nvSpPr>
          <p:cNvPr id="6" name="Content Placeholder 4"/>
          <p:cNvSpPr>
            <a:spLocks noGrp="1"/>
          </p:cNvSpPr>
          <p:nvPr>
            <p:ph idx="1"/>
          </p:nvPr>
        </p:nvSpPr>
        <p:spPr>
          <a:xfrm>
            <a:off x="230188" y="2012950"/>
            <a:ext cx="3727450" cy="4217988"/>
          </a:xfrm>
        </p:spPr>
        <p:txBody>
          <a:bodyPr/>
          <a:lstStyle/>
          <a:p>
            <a:pPr marL="231775" indent="-231775">
              <a:spcAft>
                <a:spcPts val="1200"/>
              </a:spcAft>
              <a:defRPr/>
            </a:pPr>
            <a:r>
              <a:rPr lang="en-US" b="1" dirty="0" smtClean="0">
                <a:cs typeface="Arial" charset="0"/>
              </a:rPr>
              <a:t>Rebate Application Link</a:t>
            </a:r>
            <a:r>
              <a:rPr lang="en-US" dirty="0" smtClean="0">
                <a:cs typeface="Arial" charset="0"/>
              </a:rPr>
              <a:t>:</a:t>
            </a:r>
            <a:endParaRPr lang="en-US" dirty="0">
              <a:cs typeface="Arial" charset="0"/>
            </a:endParaRPr>
          </a:p>
          <a:p>
            <a:pPr marL="463550" lvl="1" indent="-231775">
              <a:spcAft>
                <a:spcPts val="600"/>
              </a:spcAft>
              <a:buFont typeface="Arial" charset="0"/>
              <a:buChar char="–"/>
              <a:defRPr/>
            </a:pPr>
            <a:r>
              <a:rPr lang="en-US" sz="2200" dirty="0" smtClean="0">
                <a:cs typeface="Arial" charset="0"/>
              </a:rPr>
              <a:t>Create a Login (new account)</a:t>
            </a:r>
            <a:endParaRPr lang="en-US" sz="2400" dirty="0">
              <a:cs typeface="Arial" pitchFamily="34" charset="0"/>
            </a:endParaRPr>
          </a:p>
          <a:p>
            <a:pPr marL="463550" lvl="1" indent="-231775">
              <a:spcAft>
                <a:spcPts val="600"/>
              </a:spcAft>
              <a:buFont typeface="Arial" charset="0"/>
              <a:buChar char="–"/>
              <a:defRPr/>
            </a:pPr>
            <a:r>
              <a:rPr lang="en-US" sz="2200" dirty="0" smtClean="0">
                <a:cs typeface="Arial" charset="0"/>
              </a:rPr>
              <a:t>PDF’s of eligible equipment per project type </a:t>
            </a:r>
          </a:p>
          <a:p>
            <a:pPr marL="463550" lvl="1" indent="-231775">
              <a:spcAft>
                <a:spcPts val="600"/>
              </a:spcAft>
              <a:buFont typeface="Arial" charset="0"/>
              <a:buChar char="–"/>
              <a:defRPr/>
            </a:pPr>
            <a:endParaRPr lang="en-US" sz="2200" dirty="0" smtClean="0">
              <a:cs typeface="Arial" charset="0"/>
            </a:endParaRPr>
          </a:p>
          <a:p>
            <a:pPr marL="463550" lvl="1" indent="-234950">
              <a:buFont typeface="Arial" charset="0"/>
              <a:buChar char="–"/>
              <a:defRPr/>
            </a:pPr>
            <a:endParaRPr lang="en-US" sz="1200" dirty="0" smtClean="0">
              <a:cs typeface="Arial" charset="0"/>
            </a:endParaRPr>
          </a:p>
          <a:p>
            <a:pPr marL="457200" indent="-457200">
              <a:buFont typeface="Wingdings" pitchFamily="2" charset="2"/>
              <a:buNone/>
              <a:defRPr/>
            </a:pPr>
            <a:endParaRPr lang="en-US" dirty="0" smtClean="0">
              <a:cs typeface="Arial" charset="0"/>
            </a:endParaRPr>
          </a:p>
          <a:p>
            <a:pPr marL="857250" lvl="1" indent="-457200">
              <a:buFont typeface="Wingdings" pitchFamily="2" charset="2"/>
              <a:buNone/>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a:p>
            <a:pPr marL="457200" indent="-457200">
              <a:buFont typeface="Wingdings" pitchFamily="2" charset="2"/>
              <a:buNone/>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p:txBody>
      </p:sp>
    </p:spTree>
    <p:extLst>
      <p:ext uri="{BB962C8B-B14F-4D97-AF65-F5344CB8AC3E}">
        <p14:creationId xmlns:p14="http://schemas.microsoft.com/office/powerpoint/2010/main" val="3002937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204788" y="974725"/>
            <a:ext cx="8745537" cy="569913"/>
          </a:xfrm>
        </p:spPr>
        <p:txBody>
          <a:bodyPr/>
          <a:lstStyle/>
          <a:p>
            <a:r>
              <a:rPr lang="en-US" altLang="en-US" smtClean="0"/>
              <a:t>Energy Efficiency Rebate Application</a:t>
            </a:r>
          </a:p>
        </p:txBody>
      </p:sp>
      <p:sp>
        <p:nvSpPr>
          <p:cNvPr id="6" name="Content Placeholder 4"/>
          <p:cNvSpPr>
            <a:spLocks noGrp="1"/>
          </p:cNvSpPr>
          <p:nvPr>
            <p:ph idx="1"/>
          </p:nvPr>
        </p:nvSpPr>
        <p:spPr>
          <a:xfrm>
            <a:off x="230188" y="2012950"/>
            <a:ext cx="3727450" cy="4217988"/>
          </a:xfrm>
        </p:spPr>
        <p:txBody>
          <a:bodyPr/>
          <a:lstStyle/>
          <a:p>
            <a:pPr marL="231775" indent="-231775">
              <a:spcAft>
                <a:spcPts val="1200"/>
              </a:spcAft>
              <a:defRPr/>
            </a:pPr>
            <a:r>
              <a:rPr lang="en-US" b="1" dirty="0" smtClean="0">
                <a:cs typeface="Arial" charset="0"/>
              </a:rPr>
              <a:t>Rebate Applications</a:t>
            </a:r>
            <a:r>
              <a:rPr lang="en-US" dirty="0" smtClean="0">
                <a:cs typeface="Arial" charset="0"/>
              </a:rPr>
              <a:t>:</a:t>
            </a:r>
            <a:endParaRPr lang="en-US" dirty="0">
              <a:cs typeface="Arial" charset="0"/>
            </a:endParaRPr>
          </a:p>
          <a:p>
            <a:pPr marL="463550" lvl="1" indent="-231775">
              <a:spcAft>
                <a:spcPts val="600"/>
              </a:spcAft>
              <a:buFont typeface="Arial" charset="0"/>
              <a:buChar char="–"/>
              <a:defRPr/>
            </a:pPr>
            <a:r>
              <a:rPr lang="en-US" sz="2200" dirty="0" smtClean="0">
                <a:cs typeface="Arial" charset="0"/>
              </a:rPr>
              <a:t>New Applications</a:t>
            </a:r>
            <a:endParaRPr lang="en-US" sz="2400" dirty="0">
              <a:cs typeface="Arial" pitchFamily="34" charset="0"/>
            </a:endParaRPr>
          </a:p>
          <a:p>
            <a:pPr marL="463550" lvl="1" indent="-231775">
              <a:spcAft>
                <a:spcPts val="600"/>
              </a:spcAft>
              <a:buFont typeface="Arial" charset="0"/>
              <a:buChar char="–"/>
              <a:defRPr/>
            </a:pPr>
            <a:r>
              <a:rPr lang="en-US" sz="2200" dirty="0" smtClean="0">
                <a:cs typeface="Arial" charset="0"/>
              </a:rPr>
              <a:t>In Progress</a:t>
            </a:r>
          </a:p>
          <a:p>
            <a:pPr marL="463550" lvl="1" indent="-231775">
              <a:spcAft>
                <a:spcPts val="600"/>
              </a:spcAft>
              <a:buFont typeface="Arial" charset="0"/>
              <a:buChar char="–"/>
              <a:defRPr/>
            </a:pPr>
            <a:r>
              <a:rPr lang="en-US" sz="2200" dirty="0" smtClean="0">
                <a:cs typeface="Arial" charset="0"/>
              </a:rPr>
              <a:t>Rebate Estimates</a:t>
            </a:r>
            <a:endParaRPr lang="en-US" dirty="0" smtClean="0">
              <a:cs typeface="Arial" charset="0"/>
            </a:endParaRPr>
          </a:p>
          <a:p>
            <a:pPr marL="463550" lvl="1" indent="-231775">
              <a:spcAft>
                <a:spcPts val="600"/>
              </a:spcAft>
              <a:buFont typeface="Arial" charset="0"/>
              <a:buChar char="–"/>
              <a:defRPr/>
            </a:pPr>
            <a:r>
              <a:rPr lang="en-US" sz="2200" dirty="0" smtClean="0">
                <a:cs typeface="Arial" charset="0"/>
              </a:rPr>
              <a:t>Submitted</a:t>
            </a:r>
          </a:p>
          <a:p>
            <a:pPr marL="463550" lvl="1" indent="-231775">
              <a:spcAft>
                <a:spcPts val="600"/>
              </a:spcAft>
              <a:buFont typeface="Arial" charset="0"/>
              <a:buChar char="–"/>
              <a:defRPr/>
            </a:pPr>
            <a:endParaRPr lang="en-US" sz="2200" dirty="0">
              <a:cs typeface="Arial" charset="0"/>
            </a:endParaRPr>
          </a:p>
          <a:p>
            <a:pPr marL="231775" lvl="1" indent="0">
              <a:spcAft>
                <a:spcPts val="600"/>
              </a:spcAft>
              <a:buFontTx/>
              <a:buNone/>
              <a:defRPr/>
            </a:pPr>
            <a:endParaRPr lang="en-US" sz="2200" dirty="0" smtClean="0">
              <a:cs typeface="Arial" charset="0"/>
            </a:endParaRPr>
          </a:p>
          <a:p>
            <a:pPr marL="463550" lvl="1" indent="-231775">
              <a:spcAft>
                <a:spcPts val="600"/>
              </a:spcAft>
              <a:buFont typeface="Arial" charset="0"/>
              <a:buChar char="–"/>
              <a:defRPr/>
            </a:pPr>
            <a:endParaRPr lang="en-US" sz="2200" dirty="0" smtClean="0">
              <a:cs typeface="Arial" charset="0"/>
            </a:endParaRPr>
          </a:p>
          <a:p>
            <a:pPr marL="463550" lvl="1" indent="-234950">
              <a:buFont typeface="Arial" charset="0"/>
              <a:buChar char="–"/>
              <a:defRPr/>
            </a:pPr>
            <a:endParaRPr lang="en-US" sz="1200" dirty="0" smtClean="0">
              <a:cs typeface="Arial" charset="0"/>
            </a:endParaRPr>
          </a:p>
          <a:p>
            <a:pPr marL="457200" indent="-457200">
              <a:buFont typeface="Wingdings" pitchFamily="2" charset="2"/>
              <a:buNone/>
              <a:defRPr/>
            </a:pPr>
            <a:endParaRPr lang="en-US" dirty="0" smtClean="0">
              <a:cs typeface="Arial" charset="0"/>
            </a:endParaRPr>
          </a:p>
          <a:p>
            <a:pPr marL="857250" lvl="1" indent="-457200">
              <a:buFont typeface="Wingdings" pitchFamily="2" charset="2"/>
              <a:buNone/>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a:p>
            <a:pPr marL="457200" indent="-457200">
              <a:buFont typeface="Wingdings" pitchFamily="2" charset="2"/>
              <a:buNone/>
              <a:defRPr/>
            </a:pPr>
            <a:endParaRPr lang="en-US" dirty="0" smtClean="0">
              <a:cs typeface="Arial" charset="0"/>
            </a:endParaRPr>
          </a:p>
          <a:p>
            <a:pPr marL="857250" lvl="1" indent="-457200">
              <a:buFont typeface="Wingdings" pitchFamily="2" charset="2"/>
              <a:buChar char="§"/>
              <a:defRPr/>
            </a:pPr>
            <a:endParaRPr lang="en-US" dirty="0" smtClean="0">
              <a:cs typeface="Arial" charset="0"/>
            </a:endParaRPr>
          </a:p>
        </p:txBody>
      </p:sp>
      <p:pic>
        <p:nvPicPr>
          <p:cNvPr id="10244" name="Picture 1" descr="Main - Google Chrome"/>
          <p:cNvPicPr>
            <a:picLocks noChangeAspect="1"/>
          </p:cNvPicPr>
          <p:nvPr/>
        </p:nvPicPr>
        <p:blipFill>
          <a:blip r:embed="rId3">
            <a:extLst>
              <a:ext uri="{28A0092B-C50C-407E-A947-70E740481C1C}">
                <a14:useLocalDpi xmlns:a14="http://schemas.microsoft.com/office/drawing/2010/main" val="0"/>
              </a:ext>
            </a:extLst>
          </a:blip>
          <a:srcRect l="23433" t="16992" r="24478"/>
          <a:stretch>
            <a:fillRect/>
          </a:stretch>
        </p:blipFill>
        <p:spPr bwMode="auto">
          <a:xfrm>
            <a:off x="3916363" y="2074863"/>
            <a:ext cx="476408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196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6550" y="1028700"/>
            <a:ext cx="8613775" cy="571500"/>
          </a:xfrm>
        </p:spPr>
        <p:txBody>
          <a:bodyPr anchor="t"/>
          <a:lstStyle/>
          <a:p>
            <a:r>
              <a:rPr lang="en-US" altLang="en-US" smtClean="0"/>
              <a:t>Things to Keep in Mind…</a:t>
            </a:r>
          </a:p>
        </p:txBody>
      </p:sp>
      <p:sp>
        <p:nvSpPr>
          <p:cNvPr id="64515" name="Rectangle 3"/>
          <p:cNvSpPr>
            <a:spLocks noGrp="1" noChangeArrowheads="1"/>
          </p:cNvSpPr>
          <p:nvPr>
            <p:ph sz="half" idx="1"/>
          </p:nvPr>
        </p:nvSpPr>
        <p:spPr>
          <a:xfrm>
            <a:off x="328613" y="1804988"/>
            <a:ext cx="4649787" cy="4618037"/>
          </a:xfrm>
        </p:spPr>
        <p:txBody>
          <a:bodyPr/>
          <a:lstStyle/>
          <a:p>
            <a:pPr marL="228600" indent="-228600" defTabSz="971550">
              <a:lnSpc>
                <a:spcPct val="90000"/>
              </a:lnSpc>
              <a:spcBef>
                <a:spcPct val="0"/>
              </a:spcBef>
              <a:tabLst>
                <a:tab pos="4432300" algn="l"/>
              </a:tabLst>
              <a:defRPr/>
            </a:pPr>
            <a:endParaRPr lang="en-US" sz="2400" dirty="0"/>
          </a:p>
          <a:p>
            <a:pPr marL="228600" indent="-228600" defTabSz="971550">
              <a:lnSpc>
                <a:spcPct val="90000"/>
              </a:lnSpc>
              <a:spcBef>
                <a:spcPct val="0"/>
              </a:spcBef>
              <a:tabLst>
                <a:tab pos="4432300" algn="l"/>
              </a:tabLst>
              <a:defRPr/>
            </a:pPr>
            <a:r>
              <a:rPr lang="en-US" sz="2400" dirty="0" smtClean="0"/>
              <a:t>Confirm eligibility with ICF before placing orders or starting work (especially for </a:t>
            </a:r>
            <a:r>
              <a:rPr lang="en-US" sz="2400" dirty="0" smtClean="0"/>
              <a:t>LEDs, HVAC, and Custom Savings projects)</a:t>
            </a:r>
            <a:endParaRPr lang="en-US" sz="2400" dirty="0"/>
          </a:p>
          <a:p>
            <a:pPr marL="228600" indent="-228600" defTabSz="971550">
              <a:lnSpc>
                <a:spcPct val="90000"/>
              </a:lnSpc>
              <a:spcBef>
                <a:spcPct val="0"/>
              </a:spcBef>
              <a:tabLst>
                <a:tab pos="4432300" algn="l"/>
              </a:tabLst>
              <a:defRPr/>
            </a:pPr>
            <a:endParaRPr lang="en-US" sz="2400" dirty="0"/>
          </a:p>
          <a:p>
            <a:pPr marL="228600" indent="-228600" defTabSz="971550">
              <a:lnSpc>
                <a:spcPct val="90000"/>
              </a:lnSpc>
              <a:spcBef>
                <a:spcPct val="0"/>
              </a:spcBef>
              <a:tabLst>
                <a:tab pos="4432300" algn="l"/>
              </a:tabLst>
              <a:defRPr/>
            </a:pPr>
            <a:r>
              <a:rPr lang="en-US" sz="2400" dirty="0" smtClean="0"/>
              <a:t>Document scope of work changes and submit to ICF for review and approval</a:t>
            </a:r>
          </a:p>
          <a:p>
            <a:pPr marL="228600" indent="-228600" defTabSz="971550">
              <a:lnSpc>
                <a:spcPct val="90000"/>
              </a:lnSpc>
              <a:spcBef>
                <a:spcPct val="0"/>
              </a:spcBef>
              <a:tabLst>
                <a:tab pos="4432300" algn="l"/>
              </a:tabLst>
              <a:defRPr/>
            </a:pPr>
            <a:endParaRPr lang="en-US" sz="2400" dirty="0"/>
          </a:p>
          <a:p>
            <a:pPr marL="228600" indent="-228600" defTabSz="971550">
              <a:lnSpc>
                <a:spcPct val="90000"/>
              </a:lnSpc>
              <a:spcBef>
                <a:spcPct val="0"/>
              </a:spcBef>
              <a:tabLst>
                <a:tab pos="4432300" algn="l"/>
              </a:tabLst>
              <a:defRPr/>
            </a:pPr>
            <a:r>
              <a:rPr lang="en-US" sz="2400" dirty="0"/>
              <a:t>Keep track of invoices for eligible equipment purchases</a:t>
            </a:r>
          </a:p>
          <a:p>
            <a:pPr marL="228600" indent="-228600" defTabSz="971550">
              <a:lnSpc>
                <a:spcPct val="90000"/>
              </a:lnSpc>
              <a:spcBef>
                <a:spcPct val="0"/>
              </a:spcBef>
              <a:tabLst>
                <a:tab pos="4432300" algn="l"/>
              </a:tabLst>
              <a:defRPr/>
            </a:pPr>
            <a:endParaRPr lang="en-US" sz="2400" dirty="0" smtClean="0"/>
          </a:p>
          <a:p>
            <a:pPr marL="228600" indent="-228600" defTabSz="971550">
              <a:lnSpc>
                <a:spcPct val="90000"/>
              </a:lnSpc>
              <a:spcBef>
                <a:spcPct val="0"/>
              </a:spcBef>
              <a:tabLst>
                <a:tab pos="4432300" algn="l"/>
              </a:tabLst>
              <a:defRPr/>
            </a:pPr>
            <a:endParaRPr lang="en-US" sz="2400" dirty="0" smtClean="0"/>
          </a:p>
          <a:p>
            <a:pPr>
              <a:lnSpc>
                <a:spcPct val="90000"/>
              </a:lnSpc>
              <a:defRPr/>
            </a:pPr>
            <a:endParaRPr lang="en-US" sz="2400" dirty="0" smtClean="0"/>
          </a:p>
          <a:p>
            <a:pPr>
              <a:lnSpc>
                <a:spcPct val="90000"/>
              </a:lnSpc>
              <a:buFont typeface="Wingdings" pitchFamily="2" charset="2"/>
              <a:buNone/>
              <a:defRPr/>
            </a:pPr>
            <a:r>
              <a:rPr lang="en-US" sz="2400" dirty="0" smtClean="0"/>
              <a:t>	</a:t>
            </a:r>
            <a:endParaRPr lang="en-US" sz="2400" i="1" dirty="0" smtClean="0"/>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97100"/>
            <a:ext cx="34385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72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4788" y="974725"/>
            <a:ext cx="8745537" cy="569913"/>
          </a:xfrm>
        </p:spPr>
        <p:txBody>
          <a:bodyPr/>
          <a:lstStyle/>
          <a:p>
            <a:pPr eaLnBrk="1" hangingPunct="1"/>
            <a:r>
              <a:rPr lang="en-US" altLang="en-US" dirty="0" smtClean="0"/>
              <a:t>Program </a:t>
            </a:r>
            <a:r>
              <a:rPr lang="en-US" altLang="en-US" dirty="0" smtClean="0"/>
              <a:t>Contact</a:t>
            </a:r>
            <a:r>
              <a:rPr lang="en-US" altLang="en-US" dirty="0" smtClean="0">
                <a:solidFill>
                  <a:srgbClr val="6D8E38"/>
                </a:solidFill>
              </a:rPr>
              <a:t/>
            </a:r>
            <a:br>
              <a:rPr lang="en-US" altLang="en-US" dirty="0" smtClean="0">
                <a:solidFill>
                  <a:srgbClr val="6D8E38"/>
                </a:solidFill>
              </a:rPr>
            </a:br>
            <a:endParaRPr lang="en-US" altLang="en-US" dirty="0" smtClean="0"/>
          </a:p>
        </p:txBody>
      </p:sp>
      <p:sp>
        <p:nvSpPr>
          <p:cNvPr id="22531" name="Content Placeholder 2"/>
          <p:cNvSpPr>
            <a:spLocks noGrp="1"/>
          </p:cNvSpPr>
          <p:nvPr>
            <p:ph idx="1"/>
          </p:nvPr>
        </p:nvSpPr>
        <p:spPr>
          <a:xfrm>
            <a:off x="431800" y="1541463"/>
            <a:ext cx="7756525" cy="5014912"/>
          </a:xfrm>
        </p:spPr>
        <p:txBody>
          <a:bodyPr/>
          <a:lstStyle/>
          <a:p>
            <a:pPr eaLnBrk="1" hangingPunct="1">
              <a:lnSpc>
                <a:spcPct val="80000"/>
              </a:lnSpc>
              <a:defRPr/>
            </a:pPr>
            <a:r>
              <a:rPr lang="en-US" altLang="en-US" dirty="0" smtClean="0">
                <a:hlinkClick r:id="rId3"/>
              </a:rPr>
              <a:t>www.georgiapower.com/commercialsavings</a:t>
            </a:r>
            <a:endParaRPr lang="en-US" altLang="en-US" dirty="0" smtClean="0"/>
          </a:p>
          <a:p>
            <a:pPr marL="344487" lvl="1" indent="0" eaLnBrk="1" hangingPunct="1">
              <a:lnSpc>
                <a:spcPct val="80000"/>
              </a:lnSpc>
              <a:buFontTx/>
              <a:buNone/>
              <a:defRPr/>
            </a:pPr>
            <a:endParaRPr lang="en-US" altLang="en-US" dirty="0" smtClean="0"/>
          </a:p>
          <a:p>
            <a:pPr>
              <a:defRPr/>
            </a:pPr>
            <a:r>
              <a:rPr lang="en-US" altLang="en-US" dirty="0" smtClean="0"/>
              <a:t>Commercial Energy Efficiency Program</a:t>
            </a:r>
            <a:endParaRPr lang="en-US" altLang="en-US" dirty="0" smtClean="0"/>
          </a:p>
          <a:p>
            <a:pPr lvl="1">
              <a:defRPr/>
            </a:pPr>
            <a:r>
              <a:rPr lang="en-US" altLang="en-US" dirty="0" smtClean="0"/>
              <a:t>Alexis Goldman – </a:t>
            </a:r>
            <a:r>
              <a:rPr lang="en-US" altLang="en-US" dirty="0" smtClean="0">
                <a:hlinkClick r:id="rId4"/>
              </a:rPr>
              <a:t>Alexis.Goldman@icfi.com</a:t>
            </a:r>
            <a:r>
              <a:rPr lang="en-US" altLang="en-US" dirty="0" smtClean="0"/>
              <a:t> / </a:t>
            </a:r>
            <a:r>
              <a:rPr lang="en-US" dirty="0"/>
              <a:t>404.929.8361 </a:t>
            </a:r>
            <a:endParaRPr lang="en-US" altLang="en-US" dirty="0" smtClean="0"/>
          </a:p>
          <a:p>
            <a:pPr marL="344487" lvl="1" indent="0">
              <a:buFontTx/>
              <a:buNone/>
              <a:defRPr/>
            </a:pPr>
            <a:endParaRPr lang="en-US" altLang="en-US" dirty="0" smtClean="0"/>
          </a:p>
          <a:p>
            <a:pPr marL="344487" lvl="1" indent="0" eaLnBrk="1" hangingPunct="1">
              <a:spcBef>
                <a:spcPct val="0"/>
              </a:spcBef>
              <a:spcAft>
                <a:spcPts val="1200"/>
              </a:spcAft>
              <a:buFontTx/>
              <a:buNone/>
              <a:defRPr/>
            </a:pPr>
            <a:endParaRPr lang="en-US" altLang="en-US" sz="2400" dirty="0" smtClean="0"/>
          </a:p>
          <a:p>
            <a:pPr algn="ctr">
              <a:buNone/>
            </a:pPr>
            <a:r>
              <a:rPr lang="en-US" altLang="en-US" b="1" i="1" dirty="0" smtClean="0">
                <a:solidFill>
                  <a:schemeClr val="accent1"/>
                </a:solidFill>
              </a:rPr>
              <a:t>We look forward to helping you </a:t>
            </a:r>
            <a:r>
              <a:rPr lang="en-US" altLang="en-US" b="1" i="1" dirty="0" smtClean="0">
                <a:solidFill>
                  <a:schemeClr val="accent1"/>
                </a:solidFill>
              </a:rPr>
              <a:t>access available rebates and implement your energy efficiency projects!</a:t>
            </a:r>
            <a:endParaRPr lang="en-US" altLang="en-US" b="1" i="1" dirty="0">
              <a:solidFill>
                <a:schemeClr val="accent1"/>
              </a:solidFill>
            </a:endParaRPr>
          </a:p>
          <a:p>
            <a:pPr marL="0" indent="0" eaLnBrk="1" hangingPunct="1">
              <a:spcBef>
                <a:spcPct val="0"/>
              </a:spcBef>
              <a:spcAft>
                <a:spcPts val="1200"/>
              </a:spcAft>
              <a:buNone/>
              <a:defRPr/>
            </a:pPr>
            <a:endParaRPr lang="en-US" altLang="en-US" dirty="0" smtClean="0"/>
          </a:p>
        </p:txBody>
      </p:sp>
    </p:spTree>
    <p:extLst>
      <p:ext uri="{BB962C8B-B14F-4D97-AF65-F5344CB8AC3E}">
        <p14:creationId xmlns:p14="http://schemas.microsoft.com/office/powerpoint/2010/main" val="21695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4788" y="974725"/>
            <a:ext cx="8745537" cy="569913"/>
          </a:xfrm>
        </p:spPr>
        <p:txBody>
          <a:bodyPr/>
          <a:lstStyle/>
          <a:p>
            <a:pPr eaLnBrk="1" hangingPunct="1"/>
            <a:r>
              <a:rPr lang="en-US" altLang="en-US" dirty="0" smtClean="0"/>
              <a:t>Program </a:t>
            </a:r>
            <a:r>
              <a:rPr lang="en-US" altLang="en-US" dirty="0" smtClean="0"/>
              <a:t>Overview</a:t>
            </a:r>
            <a:endParaRPr lang="en-US" altLang="en-US" dirty="0" smtClean="0"/>
          </a:p>
        </p:txBody>
      </p:sp>
      <p:sp>
        <p:nvSpPr>
          <p:cNvPr id="19459" name="Content Placeholder 2"/>
          <p:cNvSpPr>
            <a:spLocks noGrp="1"/>
          </p:cNvSpPr>
          <p:nvPr>
            <p:ph idx="1"/>
          </p:nvPr>
        </p:nvSpPr>
        <p:spPr>
          <a:xfrm>
            <a:off x="322263" y="1677988"/>
            <a:ext cx="8712200" cy="5014912"/>
          </a:xfrm>
        </p:spPr>
        <p:txBody>
          <a:bodyPr/>
          <a:lstStyle/>
          <a:p>
            <a:pPr eaLnBrk="1" hangingPunct="1">
              <a:defRPr/>
            </a:pPr>
            <a:r>
              <a:rPr lang="en-US" altLang="en-US" dirty="0"/>
              <a:t>Benefits</a:t>
            </a:r>
          </a:p>
          <a:p>
            <a:pPr lvl="1" eaLnBrk="1" hangingPunct="1">
              <a:defRPr/>
            </a:pPr>
            <a:r>
              <a:rPr lang="en-US" altLang="en-US" sz="2400" dirty="0" smtClean="0"/>
              <a:t>Offsets the cost of energy efficient equipment and improves project payback for commercial customers</a:t>
            </a:r>
            <a:endParaRPr lang="en-US" altLang="en-US" sz="2400" dirty="0"/>
          </a:p>
          <a:p>
            <a:pPr lvl="1" eaLnBrk="1" hangingPunct="1">
              <a:defRPr/>
            </a:pPr>
            <a:r>
              <a:rPr lang="en-US" altLang="en-US" sz="2400" dirty="0"/>
              <a:t>Delays new generation needs for Georgia Power </a:t>
            </a:r>
            <a:r>
              <a:rPr lang="en-US" altLang="en-US" sz="2400" dirty="0" smtClean="0"/>
              <a:t>Company</a:t>
            </a:r>
            <a:endParaRPr lang="en-US" sz="2400" dirty="0" smtClean="0"/>
          </a:p>
          <a:p>
            <a:pPr marL="230188" lvl="1" indent="-230188" eaLnBrk="1" hangingPunct="1">
              <a:buFont typeface="Wingdings" pitchFamily="2" charset="2"/>
              <a:buChar char="§"/>
              <a:defRPr/>
            </a:pPr>
            <a:endParaRPr lang="en-US" sz="2400" dirty="0"/>
          </a:p>
          <a:p>
            <a:pPr marL="230188" lvl="1" indent="-230188" eaLnBrk="1" hangingPunct="1">
              <a:buFont typeface="Wingdings" pitchFamily="2" charset="2"/>
              <a:buChar char="§"/>
              <a:defRPr/>
            </a:pPr>
            <a:r>
              <a:rPr lang="en-US" sz="2400" dirty="0" smtClean="0"/>
              <a:t>Must </a:t>
            </a:r>
            <a:r>
              <a:rPr lang="en-US" sz="2400" dirty="0" smtClean="0"/>
              <a:t>purchase new, efficient </a:t>
            </a:r>
            <a:r>
              <a:rPr lang="en-US" sz="2400" dirty="0" smtClean="0"/>
              <a:t>equipment and </a:t>
            </a:r>
            <a:r>
              <a:rPr lang="en-US" sz="2400" dirty="0" smtClean="0"/>
              <a:t>meet program guidelines</a:t>
            </a:r>
          </a:p>
          <a:p>
            <a:pPr marL="566738" lvl="2" indent="-230188" eaLnBrk="1" hangingPunct="1">
              <a:buFont typeface="Wingdings" pitchFamily="2" charset="2"/>
              <a:buChar char="§"/>
              <a:defRPr/>
            </a:pPr>
            <a:r>
              <a:rPr lang="en-US" altLang="en-US" sz="2400" dirty="0" smtClean="0">
                <a:hlinkClick r:id="rId4"/>
              </a:rPr>
              <a:t>www.georgiapower.com/commercialsavings</a:t>
            </a:r>
            <a:r>
              <a:rPr lang="en-US" altLang="en-US" sz="2400" dirty="0" smtClean="0"/>
              <a:t> </a:t>
            </a:r>
            <a:endParaRPr lang="en-US" sz="2400" dirty="0"/>
          </a:p>
          <a:p>
            <a:pPr marL="230188" lvl="1" indent="-230188" eaLnBrk="1" hangingPunct="1">
              <a:spcBef>
                <a:spcPts val="24"/>
              </a:spcBef>
              <a:buFont typeface="Wingdings" pitchFamily="2" charset="2"/>
              <a:buChar char="§"/>
              <a:defRPr/>
            </a:pPr>
            <a:endParaRPr lang="en-US" sz="2400" dirty="0" smtClean="0"/>
          </a:p>
          <a:p>
            <a:pPr eaLnBrk="1" hangingPunct="1">
              <a:defRPr/>
            </a:pPr>
            <a:r>
              <a:rPr lang="en-US" dirty="0" smtClean="0"/>
              <a:t>Must be a Georgia Power </a:t>
            </a:r>
            <a:r>
              <a:rPr lang="en-US" b="1" u="sng" dirty="0" smtClean="0"/>
              <a:t>Commercial</a:t>
            </a:r>
            <a:r>
              <a:rPr lang="en-US" b="1" dirty="0" smtClean="0"/>
              <a:t> </a:t>
            </a:r>
            <a:r>
              <a:rPr lang="en-US" dirty="0" smtClean="0"/>
              <a:t>customer </a:t>
            </a:r>
          </a:p>
          <a:p>
            <a:pPr marL="463550" lvl="1" indent="-231775" eaLnBrk="1" hangingPunct="1">
              <a:defRPr/>
            </a:pPr>
            <a:r>
              <a:rPr lang="en-US" sz="2200" dirty="0" smtClean="0"/>
              <a:t>Industrial customers not eligible</a:t>
            </a:r>
            <a:endParaRPr lang="en-US" sz="2200" dirty="0"/>
          </a:p>
          <a:p>
            <a:pPr marL="463550" lvl="1" indent="-231775" eaLnBrk="1" hangingPunct="1">
              <a:defRPr/>
            </a:pPr>
            <a:r>
              <a:rPr lang="en-US" sz="2200" dirty="0" smtClean="0"/>
              <a:t>Multifamily buildings with common areas (hallways, parking decks) may qualify</a:t>
            </a:r>
          </a:p>
          <a:p>
            <a:pPr eaLnBrk="1" hangingPunct="1">
              <a:defRPr/>
            </a:pPr>
            <a:endParaRPr lang="en-US" dirty="0" smtClean="0"/>
          </a:p>
          <a:p>
            <a:pPr lvl="1">
              <a:buFontTx/>
              <a:buNone/>
              <a:defRPr/>
            </a:pPr>
            <a:endParaRPr lang="en-US" dirty="0" smtClean="0"/>
          </a:p>
          <a:p>
            <a:pPr marL="463550" lvl="1" indent="-231775">
              <a:defRPr/>
            </a:pPr>
            <a:endParaRPr lang="en-US" sz="22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p:txBody>
      </p:sp>
    </p:spTree>
    <p:custDataLst>
      <p:tags r:id="rId1"/>
    </p:custDataLst>
    <p:extLst>
      <p:ext uri="{BB962C8B-B14F-4D97-AF65-F5344CB8AC3E}">
        <p14:creationId xmlns:p14="http://schemas.microsoft.com/office/powerpoint/2010/main" val="733573553"/>
      </p:ext>
    </p:extLst>
  </p:cSld>
  <p:clrMapOvr>
    <a:masterClrMapping/>
  </p:clrMapOvr>
  <mc:AlternateContent xmlns:mc="http://schemas.openxmlformats.org/markup-compatibility/2006" xmlns:p14="http://schemas.microsoft.com/office/powerpoint/2010/main">
    <mc:Choice Requires="p14">
      <p:transition spd="slow" p14:dur="2000" advTm="17203"/>
    </mc:Choice>
    <mc:Fallback xmlns="">
      <p:transition spd="slow" advTm="172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fade">
                                      <p:cBhvr>
                                        <p:cTn id="15" dur="500"/>
                                        <p:tgtEl>
                                          <p:spTgt spid="19459">
                                            <p:txEl>
                                              <p:pRg st="4" end="4"/>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9459">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459">
                                            <p:txEl>
                                              <p:pRg st="7" end="7"/>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59">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4788" y="974725"/>
            <a:ext cx="8745537" cy="569913"/>
          </a:xfrm>
        </p:spPr>
        <p:txBody>
          <a:bodyPr/>
          <a:lstStyle/>
          <a:p>
            <a:pPr eaLnBrk="1" hangingPunct="1"/>
            <a:r>
              <a:rPr lang="en-US" altLang="en-US" dirty="0" smtClean="0"/>
              <a:t>Application Requirements</a:t>
            </a:r>
            <a:endParaRPr lang="en-US" altLang="en-US" dirty="0" smtClean="0"/>
          </a:p>
        </p:txBody>
      </p:sp>
      <p:sp>
        <p:nvSpPr>
          <p:cNvPr id="19459" name="Content Placeholder 2"/>
          <p:cNvSpPr>
            <a:spLocks noGrp="1"/>
          </p:cNvSpPr>
          <p:nvPr>
            <p:ph idx="1"/>
          </p:nvPr>
        </p:nvSpPr>
        <p:spPr/>
        <p:txBody>
          <a:bodyPr/>
          <a:lstStyle/>
          <a:p>
            <a:pPr eaLnBrk="1" hangingPunct="1">
              <a:defRPr/>
            </a:pPr>
            <a:r>
              <a:rPr lang="en-US" dirty="0"/>
              <a:t>Applications can be submitted by customer contact or contractor/service </a:t>
            </a:r>
            <a:r>
              <a:rPr lang="en-US" dirty="0" smtClean="0"/>
              <a:t>provider</a:t>
            </a:r>
          </a:p>
          <a:p>
            <a:pPr eaLnBrk="1" hangingPunct="1">
              <a:defRPr/>
            </a:pPr>
            <a:endParaRPr lang="en-US" sz="2600" dirty="0" smtClean="0"/>
          </a:p>
          <a:p>
            <a:pPr eaLnBrk="1" hangingPunct="1">
              <a:defRPr/>
            </a:pPr>
            <a:r>
              <a:rPr lang="en-US" dirty="0" smtClean="0"/>
              <a:t>2014 projects must be submitted within </a:t>
            </a:r>
            <a:r>
              <a:rPr lang="en-US" b="1" dirty="0" smtClean="0"/>
              <a:t>90 days </a:t>
            </a:r>
            <a:r>
              <a:rPr lang="en-US" dirty="0" smtClean="0"/>
              <a:t>of project completion or invoice date</a:t>
            </a:r>
          </a:p>
          <a:p>
            <a:pPr lvl="1" eaLnBrk="1" hangingPunct="1">
              <a:defRPr/>
            </a:pPr>
            <a:r>
              <a:rPr lang="en-US" sz="2400" dirty="0" smtClean="0"/>
              <a:t>Application </a:t>
            </a:r>
            <a:r>
              <a:rPr lang="en-US" sz="2400" dirty="0" smtClean="0"/>
              <a:t>submitted online - </a:t>
            </a:r>
            <a:r>
              <a:rPr lang="en-US" sz="2400" dirty="0" smtClean="0">
                <a:hlinkClick r:id="rId3"/>
              </a:rPr>
              <a:t>www.georgiapower.com/commercialsavings</a:t>
            </a:r>
            <a:endParaRPr lang="en-US" sz="2400" dirty="0" smtClean="0"/>
          </a:p>
          <a:p>
            <a:pPr lvl="1" eaLnBrk="1" hangingPunct="1">
              <a:defRPr/>
            </a:pPr>
            <a:r>
              <a:rPr lang="en-US" sz="2400" dirty="0" smtClean="0"/>
              <a:t>Upload required documentation: </a:t>
            </a:r>
          </a:p>
          <a:p>
            <a:pPr marL="344487" lvl="1" indent="0" eaLnBrk="1" hangingPunct="1">
              <a:buFontTx/>
              <a:buNone/>
              <a:defRPr/>
            </a:pPr>
            <a:r>
              <a:rPr lang="en-US" sz="2400" dirty="0" smtClean="0"/>
              <a:t>	1) Equipment spec sheets</a:t>
            </a:r>
          </a:p>
          <a:p>
            <a:pPr marL="344487" lvl="1" indent="0" eaLnBrk="1" hangingPunct="1">
              <a:buFontTx/>
              <a:buNone/>
              <a:defRPr/>
            </a:pPr>
            <a:r>
              <a:rPr lang="en-US" sz="2400" dirty="0"/>
              <a:t>	</a:t>
            </a:r>
            <a:r>
              <a:rPr lang="en-US" sz="2400" dirty="0" smtClean="0"/>
              <a:t>2) W9 for entity receiving the rebate</a:t>
            </a:r>
          </a:p>
          <a:p>
            <a:pPr marL="344487" lvl="1" indent="0" eaLnBrk="1" hangingPunct="1">
              <a:buFontTx/>
              <a:buNone/>
              <a:defRPr/>
            </a:pPr>
            <a:r>
              <a:rPr lang="en-US" sz="2400" dirty="0"/>
              <a:t>	</a:t>
            </a:r>
            <a:r>
              <a:rPr lang="en-US" sz="2400" dirty="0" smtClean="0"/>
              <a:t>3) Project invoice</a:t>
            </a:r>
          </a:p>
          <a:p>
            <a:pPr eaLnBrk="1" hangingPunct="1">
              <a:defRPr/>
            </a:pPr>
            <a:endParaRPr lang="en-US" dirty="0" smtClean="0"/>
          </a:p>
          <a:p>
            <a:pPr lvl="1">
              <a:buFontTx/>
              <a:buNone/>
              <a:defRPr/>
            </a:pPr>
            <a:endParaRPr lang="en-US" dirty="0" smtClean="0"/>
          </a:p>
          <a:p>
            <a:pPr marL="463550" lvl="1" indent="-231775">
              <a:defRPr/>
            </a:pPr>
            <a:endParaRPr lang="en-US" sz="22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p:txBody>
      </p:sp>
    </p:spTree>
    <p:extLst>
      <p:ext uri="{BB962C8B-B14F-4D97-AF65-F5344CB8AC3E}">
        <p14:creationId xmlns:p14="http://schemas.microsoft.com/office/powerpoint/2010/main" val="2293582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4788" y="974725"/>
            <a:ext cx="8745537" cy="569913"/>
          </a:xfrm>
        </p:spPr>
        <p:txBody>
          <a:bodyPr/>
          <a:lstStyle/>
          <a:p>
            <a:r>
              <a:rPr lang="en-US" altLang="en-US" dirty="0" smtClean="0"/>
              <a:t>Trade Ally Program</a:t>
            </a:r>
            <a:endParaRPr lang="en-US" altLang="en-US" dirty="0" smtClean="0"/>
          </a:p>
        </p:txBody>
      </p:sp>
      <p:sp>
        <p:nvSpPr>
          <p:cNvPr id="7171" name="Content Placeholder 2"/>
          <p:cNvSpPr>
            <a:spLocks noGrp="1"/>
          </p:cNvSpPr>
          <p:nvPr>
            <p:ph idx="1"/>
          </p:nvPr>
        </p:nvSpPr>
        <p:spPr>
          <a:xfrm>
            <a:off x="420688" y="1843088"/>
            <a:ext cx="4670425" cy="5014912"/>
          </a:xfrm>
        </p:spPr>
        <p:txBody>
          <a:bodyPr/>
          <a:lstStyle/>
          <a:p>
            <a:r>
              <a:rPr lang="en-US" altLang="en-US" dirty="0" smtClean="0"/>
              <a:t>Promote the Commercial Energy Efficiency Program</a:t>
            </a:r>
          </a:p>
          <a:p>
            <a:r>
              <a:rPr lang="en-US" altLang="en-US" dirty="0" smtClean="0"/>
              <a:t>Know how to verify customer and equipment eligibility </a:t>
            </a:r>
          </a:p>
          <a:p>
            <a:r>
              <a:rPr lang="en-US" altLang="en-US" dirty="0" smtClean="0"/>
              <a:t>Assist customers with rebate applications</a:t>
            </a:r>
          </a:p>
          <a:p>
            <a:r>
              <a:rPr lang="en-US" altLang="en-US" dirty="0" smtClean="0"/>
              <a:t>Provide required documentation in a timely manner</a:t>
            </a:r>
          </a:p>
          <a:p>
            <a:endParaRPr lang="en-US" altLang="en-US" dirty="0" smtClean="0"/>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l="30225" t="23134" r="18004" b="9328"/>
          <a:stretch>
            <a:fillRect/>
          </a:stretch>
        </p:blipFill>
        <p:spPr bwMode="auto">
          <a:xfrm>
            <a:off x="5003800" y="1871663"/>
            <a:ext cx="3946525"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84197201"/>
      </p:ext>
    </p:extLst>
  </p:cSld>
  <p:clrMapOvr>
    <a:masterClrMapping/>
  </p:clrMapOvr>
  <mc:AlternateContent xmlns:mc="http://schemas.openxmlformats.org/markup-compatibility/2006" xmlns:p14="http://schemas.microsoft.com/office/powerpoint/2010/main">
    <mc:Choice Requires="p14">
      <p:transition spd="slow" p14:dur="2000" advTm="3677"/>
    </mc:Choice>
    <mc:Fallback xmlns="">
      <p:transition spd="slow" advTm="367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500"/>
                                        <p:tgtEl>
                                          <p:spTgt spid="717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8"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4788" y="974725"/>
            <a:ext cx="8745537" cy="569913"/>
          </a:xfrm>
        </p:spPr>
        <p:txBody>
          <a:bodyPr/>
          <a:lstStyle/>
          <a:p>
            <a:r>
              <a:rPr lang="en-US" altLang="en-US" smtClean="0"/>
              <a:t>Eligible Equipment</a:t>
            </a:r>
          </a:p>
        </p:txBody>
      </p:sp>
      <p:sp>
        <p:nvSpPr>
          <p:cNvPr id="17411" name="Content Placeholder 2"/>
          <p:cNvSpPr>
            <a:spLocks noGrp="1"/>
          </p:cNvSpPr>
          <p:nvPr>
            <p:ph idx="1"/>
          </p:nvPr>
        </p:nvSpPr>
        <p:spPr>
          <a:xfrm>
            <a:off x="530225" y="1609725"/>
            <a:ext cx="8712200" cy="5014913"/>
          </a:xfrm>
        </p:spPr>
        <p:txBody>
          <a:bodyPr/>
          <a:lstStyle/>
          <a:p>
            <a:pPr>
              <a:buFont typeface="Wingdings" pitchFamily="2" charset="2"/>
              <a:buNone/>
            </a:pPr>
            <a:endParaRPr lang="en-US" altLang="en-US" smtClean="0"/>
          </a:p>
          <a:p>
            <a:pPr>
              <a:spcBef>
                <a:spcPts val="600"/>
              </a:spcBef>
              <a:spcAft>
                <a:spcPts val="600"/>
              </a:spcAft>
            </a:pPr>
            <a:r>
              <a:rPr lang="en-US" altLang="en-US" smtClean="0"/>
              <a:t>Lighting</a:t>
            </a:r>
            <a:endParaRPr lang="en-US" altLang="en-US" smtClean="0">
              <a:solidFill>
                <a:srgbClr val="FF0000"/>
              </a:solidFill>
            </a:endParaRPr>
          </a:p>
          <a:p>
            <a:pPr>
              <a:spcBef>
                <a:spcPts val="600"/>
              </a:spcBef>
              <a:spcAft>
                <a:spcPts val="600"/>
              </a:spcAft>
            </a:pPr>
            <a:r>
              <a:rPr lang="en-US" altLang="en-US" smtClean="0"/>
              <a:t>Heating &amp; Cooling</a:t>
            </a:r>
          </a:p>
          <a:p>
            <a:pPr>
              <a:spcBef>
                <a:spcPts val="600"/>
              </a:spcBef>
              <a:spcAft>
                <a:spcPts val="600"/>
              </a:spcAft>
            </a:pPr>
            <a:r>
              <a:rPr lang="en-US" altLang="en-US" smtClean="0"/>
              <a:t>Water Heating &amp; Water</a:t>
            </a:r>
          </a:p>
          <a:p>
            <a:pPr>
              <a:spcBef>
                <a:spcPts val="600"/>
              </a:spcBef>
              <a:spcAft>
                <a:spcPts val="600"/>
              </a:spcAft>
            </a:pPr>
            <a:r>
              <a:rPr lang="en-US" altLang="en-US" smtClean="0"/>
              <a:t>Reflective Roofing</a:t>
            </a:r>
          </a:p>
          <a:p>
            <a:pPr>
              <a:spcBef>
                <a:spcPts val="600"/>
              </a:spcBef>
              <a:spcAft>
                <a:spcPts val="600"/>
              </a:spcAft>
            </a:pPr>
            <a:r>
              <a:rPr lang="en-US" altLang="en-US" smtClean="0"/>
              <a:t>Food Service &amp; Grocery</a:t>
            </a:r>
            <a:endParaRPr lang="en-US" altLang="en-US" smtClean="0">
              <a:solidFill>
                <a:srgbClr val="FF0000"/>
              </a:solidFill>
            </a:endParaRPr>
          </a:p>
          <a:p>
            <a:pPr>
              <a:spcBef>
                <a:spcPts val="600"/>
              </a:spcBef>
              <a:spcAft>
                <a:spcPts val="600"/>
              </a:spcAft>
            </a:pPr>
            <a:r>
              <a:rPr lang="en-US" altLang="en-US" smtClean="0"/>
              <a:t>Small Commercial</a:t>
            </a:r>
            <a:endParaRPr lang="en-US" altLang="en-US" b="1" smtClean="0">
              <a:solidFill>
                <a:srgbClr val="FF0000"/>
              </a:solidFill>
            </a:endParaRPr>
          </a:p>
          <a:p>
            <a:pPr>
              <a:spcBef>
                <a:spcPts val="600"/>
              </a:spcBef>
              <a:spcAft>
                <a:spcPts val="600"/>
              </a:spcAft>
            </a:pPr>
            <a:r>
              <a:rPr lang="en-US" altLang="en-US" smtClean="0"/>
              <a:t>Custom Savings</a:t>
            </a:r>
          </a:p>
          <a:p>
            <a:endParaRPr lang="en-US" altLang="en-US" smtClean="0"/>
          </a:p>
        </p:txBody>
      </p:sp>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2322513"/>
            <a:ext cx="416560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7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4788" y="974725"/>
            <a:ext cx="8745537" cy="569913"/>
          </a:xfrm>
        </p:spPr>
        <p:txBody>
          <a:bodyPr/>
          <a:lstStyle/>
          <a:p>
            <a:r>
              <a:rPr lang="en-US" altLang="en-US" dirty="0" smtClean="0"/>
              <a:t>Lighting Rebates – Retrofit Projects</a:t>
            </a:r>
          </a:p>
        </p:txBody>
      </p:sp>
      <p:sp>
        <p:nvSpPr>
          <p:cNvPr id="19459" name="Content Placeholder 2"/>
          <p:cNvSpPr>
            <a:spLocks noGrp="1"/>
          </p:cNvSpPr>
          <p:nvPr>
            <p:ph idx="1"/>
          </p:nvPr>
        </p:nvSpPr>
        <p:spPr>
          <a:xfrm>
            <a:off x="352425" y="2006600"/>
            <a:ext cx="6496050" cy="5014913"/>
          </a:xfrm>
        </p:spPr>
        <p:txBody>
          <a:bodyPr/>
          <a:lstStyle/>
          <a:p>
            <a:r>
              <a:rPr lang="en-US" altLang="en-US" b="1" dirty="0" smtClean="0"/>
              <a:t>Interior and canopy lighting*: </a:t>
            </a:r>
            <a:r>
              <a:rPr lang="en-US" altLang="en-US" dirty="0" smtClean="0"/>
              <a:t>$0.20/watt reduced capped at $25,000 per building per year</a:t>
            </a:r>
          </a:p>
          <a:p>
            <a:pPr marL="463550" lvl="1" indent="-231775"/>
            <a:r>
              <a:rPr lang="en-US" altLang="en-US" dirty="0" smtClean="0"/>
              <a:t>Fixture upgrades and lamp/ballast retrofits</a:t>
            </a:r>
          </a:p>
          <a:p>
            <a:pPr marL="463550" lvl="1" indent="-231775"/>
            <a:endParaRPr lang="en-US" altLang="en-US" b="1" dirty="0" smtClean="0"/>
          </a:p>
          <a:p>
            <a:pPr marL="463550" lvl="1" indent="-231775"/>
            <a:endParaRPr lang="en-US" altLang="en-US" b="1" dirty="0" smtClean="0"/>
          </a:p>
          <a:p>
            <a:r>
              <a:rPr lang="en-US" altLang="en-US" b="1" dirty="0" smtClean="0"/>
              <a:t>Outdoor pole-mounted lighting*: </a:t>
            </a:r>
            <a:r>
              <a:rPr lang="en-US" altLang="en-US" dirty="0" smtClean="0"/>
              <a:t>$0.20/watt reduced capped at $10,000 per building per year</a:t>
            </a:r>
          </a:p>
          <a:p>
            <a:pPr marL="463550" lvl="2" indent="-231775">
              <a:spcBef>
                <a:spcPct val="0"/>
              </a:spcBef>
              <a:buFont typeface="Arial Narrow" pitchFamily="34" charset="0"/>
              <a:buChar char="–"/>
            </a:pPr>
            <a:r>
              <a:rPr lang="en-US" altLang="en-US" sz="2000" dirty="0" smtClean="0"/>
              <a:t>Retrofit and metered systems only</a:t>
            </a:r>
          </a:p>
          <a:p>
            <a:pPr marL="463550" lvl="2" indent="-231775">
              <a:spcBef>
                <a:spcPct val="0"/>
              </a:spcBef>
              <a:buFont typeface="Arial Narrow" pitchFamily="34" charset="0"/>
              <a:buChar char="–"/>
            </a:pPr>
            <a:r>
              <a:rPr lang="en-US" altLang="en-US" sz="2000" dirty="0" smtClean="0"/>
              <a:t>Incentive payments must go directly to customer</a:t>
            </a:r>
          </a:p>
          <a:p>
            <a:pPr marL="463550" lvl="2" indent="-231775">
              <a:spcBef>
                <a:spcPct val="0"/>
              </a:spcBef>
              <a:buFont typeface="Arial Narrow" pitchFamily="34" charset="0"/>
              <a:buChar char="–"/>
            </a:pPr>
            <a:r>
              <a:rPr lang="en-US" altLang="en-US" sz="2000" dirty="0" smtClean="0"/>
              <a:t>1,000 watt MH </a:t>
            </a:r>
            <a:r>
              <a:rPr lang="en-US" altLang="en-US" sz="2000" dirty="0" smtClean="0">
                <a:sym typeface="Wingdings" pitchFamily="2" charset="2"/>
              </a:rPr>
              <a:t> 400 watt LED. Rebate = $136</a:t>
            </a:r>
            <a:endParaRPr lang="en-US" altLang="en-US" sz="2000" dirty="0" smtClean="0"/>
          </a:p>
        </p:txBody>
      </p:sp>
      <p:pic>
        <p:nvPicPr>
          <p:cNvPr id="19460" name="Picture 5" descr="C867C45E7D00B69861247E7A9AA8FE29_77E059DC2BD30E88FD115777948973D2.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3835400"/>
            <a:ext cx="1992313"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409575" y="6372225"/>
            <a:ext cx="4462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39600"/>
              </a:buClr>
              <a:buFont typeface="Wingdings" pitchFamily="2" charset="2"/>
              <a:buChar char="§"/>
              <a:defRPr sz="2400">
                <a:solidFill>
                  <a:schemeClr val="tx1"/>
                </a:solidFill>
                <a:latin typeface="Arial Narrow" pitchFamily="34" charset="0"/>
                <a:ea typeface="ＭＳ Ｐゴシック" pitchFamily="34" charset="-128"/>
              </a:defRPr>
            </a:lvl1pPr>
            <a:lvl2pPr marL="742950" indent="-285750">
              <a:spcBef>
                <a:spcPct val="20000"/>
              </a:spcBef>
              <a:buClr>
                <a:srgbClr val="739600"/>
              </a:buClr>
              <a:buChar char="–"/>
              <a:defRPr sz="2000">
                <a:solidFill>
                  <a:schemeClr val="tx1"/>
                </a:solidFill>
                <a:latin typeface="Arial Narrow" pitchFamily="34" charset="0"/>
                <a:ea typeface="ＭＳ Ｐゴシック" pitchFamily="34" charset="-128"/>
              </a:defRPr>
            </a:lvl2pPr>
            <a:lvl3pPr marL="1143000" indent="-228600">
              <a:spcBef>
                <a:spcPct val="20000"/>
              </a:spcBef>
              <a:buClr>
                <a:srgbClr val="739600"/>
              </a:buClr>
              <a:buChar char="•"/>
              <a:defRPr>
                <a:solidFill>
                  <a:schemeClr val="tx1"/>
                </a:solidFill>
                <a:latin typeface="Arial Narrow" pitchFamily="34" charset="0"/>
                <a:ea typeface="ＭＳ Ｐゴシック" pitchFamily="34" charset="-128"/>
              </a:defRPr>
            </a:lvl3pPr>
            <a:lvl4pPr marL="1600200" indent="-228600">
              <a:spcBef>
                <a:spcPct val="20000"/>
              </a:spcBef>
              <a:buClr>
                <a:srgbClr val="739600"/>
              </a:buClr>
              <a:buChar char="–"/>
              <a:defRPr sz="1600">
                <a:solidFill>
                  <a:schemeClr val="tx1"/>
                </a:solidFill>
                <a:latin typeface="Arial Narrow" pitchFamily="34" charset="0"/>
                <a:ea typeface="ＭＳ Ｐゴシック" pitchFamily="34" charset="-128"/>
              </a:defRPr>
            </a:lvl4pPr>
            <a:lvl5pPr marL="2057400" indent="-228600">
              <a:spcBef>
                <a:spcPct val="20000"/>
              </a:spcBef>
              <a:buClr>
                <a:srgbClr val="739600"/>
              </a:buClr>
              <a:buChar char="»"/>
              <a:defRPr sz="14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lr>
                <a:srgbClr val="739600"/>
              </a:buClr>
              <a:buChar char="»"/>
              <a:defRPr sz="1400">
                <a:solidFill>
                  <a:schemeClr val="tx1"/>
                </a:solidFill>
                <a:latin typeface="Arial Narrow" pitchFamily="34" charset="0"/>
                <a:ea typeface="ＭＳ Ｐゴシック" pitchFamily="34" charset="-128"/>
              </a:defRPr>
            </a:lvl9pPr>
          </a:lstStyle>
          <a:p>
            <a:pPr eaLnBrk="1" hangingPunct="1">
              <a:spcBef>
                <a:spcPct val="0"/>
              </a:spcBef>
              <a:buClrTx/>
              <a:buFontTx/>
              <a:buNone/>
            </a:pPr>
            <a:r>
              <a:rPr lang="en-US" altLang="en-US" sz="1400" b="1" i="1">
                <a:latin typeface="Arial" pitchFamily="34" charset="0"/>
              </a:rPr>
              <a:t>*up to 50% of project cost</a:t>
            </a:r>
          </a:p>
        </p:txBody>
      </p:sp>
      <p:pic>
        <p:nvPicPr>
          <p:cNvPr id="1946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8650" y="2008188"/>
            <a:ext cx="19367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540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4788" y="974725"/>
            <a:ext cx="8745537" cy="569913"/>
          </a:xfrm>
        </p:spPr>
        <p:txBody>
          <a:bodyPr/>
          <a:lstStyle/>
          <a:p>
            <a:r>
              <a:rPr lang="en-US" altLang="en-US" dirty="0" smtClean="0"/>
              <a:t>Other Lighting Rebates</a:t>
            </a:r>
          </a:p>
        </p:txBody>
      </p:sp>
      <p:sp>
        <p:nvSpPr>
          <p:cNvPr id="21507" name="Content Placeholder 2"/>
          <p:cNvSpPr>
            <a:spLocks noGrp="1"/>
          </p:cNvSpPr>
          <p:nvPr>
            <p:ph idx="1"/>
          </p:nvPr>
        </p:nvSpPr>
        <p:spPr>
          <a:xfrm>
            <a:off x="533400" y="1752600"/>
            <a:ext cx="6567487" cy="5014913"/>
          </a:xfrm>
        </p:spPr>
        <p:txBody>
          <a:bodyPr/>
          <a:lstStyle/>
          <a:p>
            <a:pPr>
              <a:defRPr/>
            </a:pPr>
            <a:r>
              <a:rPr lang="en-US" altLang="en-US" sz="2200" b="1" dirty="0" smtClean="0"/>
              <a:t>LED Replacement Lamps: </a:t>
            </a:r>
            <a:r>
              <a:rPr lang="en-US" altLang="en-US" sz="2200" dirty="0" smtClean="0"/>
              <a:t>Up to $9/lamp for retrofit projects</a:t>
            </a:r>
          </a:p>
          <a:p>
            <a:pPr marL="463550" lvl="2" indent="-231775">
              <a:spcBef>
                <a:spcPct val="0"/>
              </a:spcBef>
              <a:spcAft>
                <a:spcPts val="600"/>
              </a:spcAft>
              <a:buFont typeface="Arial Narrow" pitchFamily="34" charset="0"/>
              <a:buChar char="–"/>
              <a:defRPr/>
            </a:pPr>
            <a:r>
              <a:rPr lang="en-US" altLang="en-US" sz="2000" dirty="0" smtClean="0"/>
              <a:t>LEDs replacing incandescent/halogen only (must be DLC, Energy Star, or LDL)</a:t>
            </a:r>
          </a:p>
          <a:p>
            <a:pPr>
              <a:spcBef>
                <a:spcPts val="1200"/>
              </a:spcBef>
              <a:spcAft>
                <a:spcPts val="1200"/>
              </a:spcAft>
              <a:defRPr/>
            </a:pPr>
            <a:r>
              <a:rPr lang="en-US" altLang="en-US" sz="2200" b="1" dirty="0" smtClean="0"/>
              <a:t>LED Exit Signs: </a:t>
            </a:r>
            <a:r>
              <a:rPr lang="en-US" altLang="en-US" sz="2200" dirty="0"/>
              <a:t>Up to $</a:t>
            </a:r>
            <a:r>
              <a:rPr lang="en-US" altLang="en-US" sz="2200" dirty="0" smtClean="0"/>
              <a:t>7/sign for retrofit projects</a:t>
            </a:r>
          </a:p>
          <a:p>
            <a:pPr marL="230188" lvl="1" indent="-230188">
              <a:spcBef>
                <a:spcPts val="1200"/>
              </a:spcBef>
              <a:spcAft>
                <a:spcPts val="1200"/>
              </a:spcAft>
              <a:buFont typeface="Wingdings" pitchFamily="2" charset="2"/>
              <a:buChar char="§"/>
              <a:defRPr/>
            </a:pPr>
            <a:r>
              <a:rPr lang="en-US" altLang="en-US" sz="2200" b="1" dirty="0"/>
              <a:t>CFLs: </a:t>
            </a:r>
            <a:r>
              <a:rPr lang="en-US" altLang="en-US" sz="2200" dirty="0"/>
              <a:t>Hardwired up to $6.50/fixture and screw-in </a:t>
            </a:r>
            <a:r>
              <a:rPr lang="en-US" altLang="en-US" sz="2200" dirty="0" smtClean="0"/>
              <a:t>up </a:t>
            </a:r>
            <a:r>
              <a:rPr lang="en-US" altLang="en-US" sz="2200" dirty="0"/>
              <a:t>to $1.25/lamp</a:t>
            </a:r>
            <a:endParaRPr lang="en-US" altLang="en-US" sz="2200" b="1" dirty="0"/>
          </a:p>
          <a:p>
            <a:pPr>
              <a:spcBef>
                <a:spcPts val="1200"/>
              </a:spcBef>
              <a:spcAft>
                <a:spcPts val="1200"/>
              </a:spcAft>
              <a:defRPr/>
            </a:pPr>
            <a:r>
              <a:rPr lang="en-US" altLang="en-US" sz="2200" b="1" dirty="0" smtClean="0"/>
              <a:t>Lighting Controls: </a:t>
            </a:r>
            <a:r>
              <a:rPr lang="en-US" altLang="en-US" sz="2200" dirty="0" smtClean="0"/>
              <a:t>Occupancy sensors up to $7/sensor and Daylight sensors up to $25/sensor </a:t>
            </a:r>
          </a:p>
          <a:p>
            <a:pPr marL="0" indent="0">
              <a:spcBef>
                <a:spcPts val="1200"/>
              </a:spcBef>
              <a:spcAft>
                <a:spcPts val="600"/>
              </a:spcAft>
              <a:buNone/>
              <a:defRPr/>
            </a:pPr>
            <a:r>
              <a:rPr lang="en-US" sz="2000" dirty="0" smtClean="0"/>
              <a:t>*Incentive will </a:t>
            </a:r>
            <a:r>
              <a:rPr lang="en-US" sz="2000" dirty="0"/>
              <a:t>be paid up to 50% of the equipment cost (not to exceed </a:t>
            </a:r>
            <a:r>
              <a:rPr lang="en-US" sz="2000" dirty="0" smtClean="0"/>
              <a:t>rebate level) </a:t>
            </a:r>
            <a:r>
              <a:rPr lang="en-US" sz="2000" dirty="0"/>
              <a:t>and capped at $25,000 per building per </a:t>
            </a:r>
            <a:r>
              <a:rPr lang="en-US" sz="2000" dirty="0" smtClean="0"/>
              <a:t>year</a:t>
            </a:r>
            <a:endParaRPr lang="en-US" altLang="en-US" sz="2000" dirty="0"/>
          </a:p>
        </p:txBody>
      </p:sp>
      <p:pic>
        <p:nvPicPr>
          <p:cNvPr id="21508" name="Picture 4" descr="GE-Energy-Smart-LED-Lamps-588x58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2626" y="1600200"/>
            <a:ext cx="17176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3" cstate="print">
            <a:extLst>
              <a:ext uri="{28A0092B-C50C-407E-A947-70E740481C1C}">
                <a14:useLocalDpi xmlns:a14="http://schemas.microsoft.com/office/drawing/2010/main" val="0"/>
              </a:ext>
            </a:extLst>
          </a:blip>
          <a:srcRect l="8098" b="7166"/>
          <a:stretch>
            <a:fillRect/>
          </a:stretch>
        </p:blipFill>
        <p:spPr bwMode="auto">
          <a:xfrm>
            <a:off x="7294725" y="4738255"/>
            <a:ext cx="862210" cy="13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http://www.bikudo.com/photo_stock/8229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990" y="3429000"/>
            <a:ext cx="1021680" cy="102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788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61938" y="914400"/>
            <a:ext cx="8721725" cy="571500"/>
          </a:xfrm>
        </p:spPr>
        <p:txBody>
          <a:bodyPr/>
          <a:lstStyle/>
          <a:p>
            <a:r>
              <a:rPr lang="en-US" altLang="en-US" smtClean="0"/>
              <a:t>Sample Parking Deck Project</a:t>
            </a:r>
          </a:p>
        </p:txBody>
      </p:sp>
      <p:sp>
        <p:nvSpPr>
          <p:cNvPr id="8195" name="Content Placeholder 2"/>
          <p:cNvSpPr>
            <a:spLocks noGrp="1"/>
          </p:cNvSpPr>
          <p:nvPr>
            <p:ph idx="1"/>
          </p:nvPr>
        </p:nvSpPr>
        <p:spPr>
          <a:xfrm>
            <a:off x="415925" y="1843088"/>
            <a:ext cx="5519738" cy="5014912"/>
          </a:xfrm>
        </p:spPr>
        <p:txBody>
          <a:bodyPr/>
          <a:lstStyle/>
          <a:p>
            <a:pPr>
              <a:defRPr/>
            </a:pPr>
            <a:r>
              <a:rPr lang="en-US" dirty="0" smtClean="0"/>
              <a:t>Parking garage retrofit: Metal halide to LED</a:t>
            </a:r>
          </a:p>
          <a:p>
            <a:pPr lvl="1">
              <a:buFont typeface="Wingdings" pitchFamily="2" charset="2"/>
              <a:buChar char="§"/>
              <a:defRPr/>
            </a:pPr>
            <a:r>
              <a:rPr lang="en-US" sz="2200" dirty="0"/>
              <a:t>Removed (</a:t>
            </a:r>
            <a:r>
              <a:rPr lang="en-US" sz="2200" dirty="0" smtClean="0"/>
              <a:t>450</a:t>
            </a:r>
            <a:r>
              <a:rPr lang="en-US" sz="2200" dirty="0"/>
              <a:t>) 175 Watt Metal </a:t>
            </a:r>
            <a:r>
              <a:rPr lang="en-US" sz="2200" dirty="0" smtClean="0"/>
              <a:t>Halide</a:t>
            </a:r>
          </a:p>
          <a:p>
            <a:pPr lvl="2">
              <a:buFont typeface="Wingdings" pitchFamily="2" charset="2"/>
              <a:buChar char="§"/>
              <a:defRPr/>
            </a:pPr>
            <a:r>
              <a:rPr lang="en-US" dirty="0" smtClean="0"/>
              <a:t>Total input watts per fixture = 205</a:t>
            </a:r>
            <a:endParaRPr lang="en-US" dirty="0"/>
          </a:p>
          <a:p>
            <a:pPr lvl="1">
              <a:buFont typeface="Wingdings" pitchFamily="2" charset="2"/>
              <a:buChar char="§"/>
              <a:defRPr/>
            </a:pPr>
            <a:r>
              <a:rPr lang="en-US" sz="2200" dirty="0" smtClean="0"/>
              <a:t>Installed (450) 60 Watt LED fixtures</a:t>
            </a:r>
          </a:p>
          <a:p>
            <a:pPr lvl="2">
              <a:buFont typeface="Wingdings" pitchFamily="2" charset="2"/>
              <a:buChar char="§"/>
              <a:defRPr/>
            </a:pPr>
            <a:r>
              <a:rPr lang="en-US" dirty="0" smtClean="0"/>
              <a:t>Total input watts per fixture = 60 (savings = 145 watts)</a:t>
            </a:r>
          </a:p>
          <a:p>
            <a:pPr lvl="1">
              <a:buFontTx/>
              <a:buNone/>
              <a:defRPr/>
            </a:pPr>
            <a:endParaRPr lang="en-US" dirty="0" smtClean="0"/>
          </a:p>
          <a:p>
            <a:pPr>
              <a:defRPr/>
            </a:pPr>
            <a:r>
              <a:rPr lang="en-US" dirty="0" smtClean="0"/>
              <a:t>Georgia Power rebate: $13,050</a:t>
            </a:r>
          </a:p>
          <a:p>
            <a:pPr marL="230188" lvl="1" indent="-230188">
              <a:spcBef>
                <a:spcPts val="0"/>
              </a:spcBef>
              <a:buFont typeface="Wingdings" pitchFamily="2" charset="2"/>
              <a:buChar char="§"/>
              <a:defRPr/>
            </a:pPr>
            <a:endParaRPr lang="en-US" sz="2400" dirty="0" smtClean="0"/>
          </a:p>
          <a:p>
            <a:pPr marL="230188" lvl="1" indent="-230188">
              <a:spcBef>
                <a:spcPts val="0"/>
              </a:spcBef>
              <a:buFont typeface="Wingdings" pitchFamily="2" charset="2"/>
              <a:buChar char="§"/>
              <a:defRPr/>
            </a:pPr>
            <a:r>
              <a:rPr lang="en-US" sz="2400" dirty="0" smtClean="0"/>
              <a:t>Simple </a:t>
            </a:r>
            <a:r>
              <a:rPr lang="en-US" sz="2400" dirty="0"/>
              <a:t>Payback </a:t>
            </a:r>
          </a:p>
          <a:p>
            <a:pPr marL="566738" lvl="2" indent="-230188">
              <a:spcBef>
                <a:spcPts val="0"/>
              </a:spcBef>
              <a:buFont typeface="Wingdings" pitchFamily="2" charset="2"/>
              <a:buChar char="§"/>
              <a:defRPr/>
            </a:pPr>
            <a:r>
              <a:rPr lang="en-US" sz="2200" b="1" i="1" dirty="0" smtClean="0"/>
              <a:t>After Rebate: 2 YRS</a:t>
            </a:r>
          </a:p>
          <a:p>
            <a:pPr marL="566738" lvl="2" indent="-230188">
              <a:spcBef>
                <a:spcPts val="0"/>
              </a:spcBef>
              <a:buFontTx/>
              <a:buNone/>
              <a:defRPr/>
            </a:pPr>
            <a:endParaRPr lang="en-US" sz="2200" i="1" dirty="0">
              <a:effectLst>
                <a:outerShdw blurRad="38100" dist="38100" dir="2700000" algn="tl">
                  <a:srgbClr val="000000">
                    <a:alpha val="43137"/>
                  </a:srgbClr>
                </a:outerShdw>
              </a:effectLst>
            </a:endParaRPr>
          </a:p>
        </p:txBody>
      </p:sp>
      <p:grpSp>
        <p:nvGrpSpPr>
          <p:cNvPr id="22532" name="Group 1"/>
          <p:cNvGrpSpPr>
            <a:grpSpLocks/>
          </p:cNvGrpSpPr>
          <p:nvPr/>
        </p:nvGrpSpPr>
        <p:grpSpPr bwMode="auto">
          <a:xfrm>
            <a:off x="6084888" y="1622425"/>
            <a:ext cx="2635250" cy="4732338"/>
            <a:chOff x="6085171" y="1469265"/>
            <a:chExt cx="2634684" cy="4733414"/>
          </a:xfrm>
        </p:grpSpPr>
        <p:pic>
          <p:nvPicPr>
            <p:cNvPr id="22533" name="Picture 5" descr="Pictur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2790" y="1469265"/>
              <a:ext cx="2627065" cy="2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Picture-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5171" y="3867510"/>
              <a:ext cx="2627064" cy="233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8712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
</p:tagLst>
</file>

<file path=ppt/tags/tag2.xml><?xml version="1.0" encoding="utf-8"?>
<p:tagLst xmlns:a="http://schemas.openxmlformats.org/drawingml/2006/main" xmlns:r="http://schemas.openxmlformats.org/officeDocument/2006/relationships" xmlns:p="http://schemas.openxmlformats.org/presentationml/2006/main">
  <p:tag name="TIMING" val="|1.9|0.8"/>
</p:tagLst>
</file>

<file path=ppt/theme/theme1.xml><?xml version="1.0" encoding="utf-8"?>
<a:theme xmlns:a="http://schemas.openxmlformats.org/drawingml/2006/main" name="EEO - Energy Efficiency">
  <a:themeElements>
    <a:clrScheme name="Energy Efficiency">
      <a:dk1>
        <a:srgbClr val="000000"/>
      </a:dk1>
      <a:lt1>
        <a:srgbClr val="FFFFFF"/>
      </a:lt1>
      <a:dk2>
        <a:srgbClr val="000000"/>
      </a:dk2>
      <a:lt2>
        <a:srgbClr val="808080"/>
      </a:lt2>
      <a:accent1>
        <a:srgbClr val="729900"/>
      </a:accent1>
      <a:accent2>
        <a:srgbClr val="FFC000"/>
      </a:accent2>
      <a:accent3>
        <a:srgbClr val="FF0000"/>
      </a:accent3>
      <a:accent4>
        <a:srgbClr val="000000"/>
      </a:accent4>
      <a:accent5>
        <a:srgbClr val="5018EC"/>
      </a:accent5>
      <a:accent6>
        <a:srgbClr val="F1D39D"/>
      </a:accent6>
      <a:hlink>
        <a:srgbClr val="99CC00"/>
      </a:hlink>
      <a:folHlink>
        <a:srgbClr val="FFFF00"/>
      </a:folHlink>
    </a:clrScheme>
    <a:fontScheme name="Blank Presentatio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2410</Words>
  <Application>Microsoft Office PowerPoint</Application>
  <PresentationFormat>On-screen Show (4:3)</PresentationFormat>
  <Paragraphs>359</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Narrow</vt:lpstr>
      <vt:lpstr>Calibri</vt:lpstr>
      <vt:lpstr>Garamond</vt:lpstr>
      <vt:lpstr>Times New Roman</vt:lpstr>
      <vt:lpstr>Wingdings</vt:lpstr>
      <vt:lpstr>EEO - Energy Efficiency</vt:lpstr>
      <vt:lpstr>Commercial Energy Efficiency Program</vt:lpstr>
      <vt:lpstr>Agenda</vt:lpstr>
      <vt:lpstr>Program Overview</vt:lpstr>
      <vt:lpstr>Application Requirements</vt:lpstr>
      <vt:lpstr>Trade Ally Program</vt:lpstr>
      <vt:lpstr>Eligible Equipment</vt:lpstr>
      <vt:lpstr>Lighting Rebates – Retrofit Projects</vt:lpstr>
      <vt:lpstr>Other Lighting Rebates</vt:lpstr>
      <vt:lpstr>Sample Parking Deck Project</vt:lpstr>
      <vt:lpstr>Sample Warehouse Project</vt:lpstr>
      <vt:lpstr>Lighting Rebates – New Construction/Major Renovation</vt:lpstr>
      <vt:lpstr>Heating &amp; Cooling Rebates</vt:lpstr>
      <vt:lpstr>Reflective Roofing Rebate</vt:lpstr>
      <vt:lpstr>Food Service &amp; Grocery Rebates</vt:lpstr>
      <vt:lpstr>Custom Savings: Overview </vt:lpstr>
      <vt:lpstr>Custom Savings – Application</vt:lpstr>
      <vt:lpstr>Small Commercial Program</vt:lpstr>
      <vt:lpstr>Who is Small Commercial?</vt:lpstr>
      <vt:lpstr>2014 Rebate Cap Review</vt:lpstr>
      <vt:lpstr>Energy Efficiency Program: Online Resources</vt:lpstr>
      <vt:lpstr>Energy Efficiency Rebate Application</vt:lpstr>
      <vt:lpstr>Energy Efficiency Rebate Application</vt:lpstr>
      <vt:lpstr>Things to Keep in Mind…</vt:lpstr>
      <vt:lpstr>Program Contact </vt:lpstr>
    </vt:vector>
  </TitlesOfParts>
  <Company>ICF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Energy Efficiency Program</dc:title>
  <dc:creator>A</dc:creator>
  <cp:lastModifiedBy>Brown, Mitch</cp:lastModifiedBy>
  <cp:revision>11</cp:revision>
  <dcterms:created xsi:type="dcterms:W3CDTF">2014-06-30T18:05:39Z</dcterms:created>
  <dcterms:modified xsi:type="dcterms:W3CDTF">2014-07-15T18:01:43Z</dcterms:modified>
</cp:coreProperties>
</file>